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15"/>
  </p:notesMasterIdLst>
  <p:sldIdLst>
    <p:sldId id="259" r:id="rId3"/>
    <p:sldId id="321" r:id="rId4"/>
    <p:sldId id="316" r:id="rId5"/>
    <p:sldId id="311" r:id="rId6"/>
    <p:sldId id="317" r:id="rId7"/>
    <p:sldId id="312" r:id="rId8"/>
    <p:sldId id="318" r:id="rId9"/>
    <p:sldId id="319" r:id="rId10"/>
    <p:sldId id="320" r:id="rId11"/>
    <p:sldId id="315" r:id="rId12"/>
    <p:sldId id="322" r:id="rId13"/>
    <p:sldId id="323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hongir Dadajonov" initials="JD" lastIdx="11" clrIdx="0">
    <p:extLst>
      <p:ext uri="{19B8F6BF-5375-455C-9EA6-DF929625EA0E}">
        <p15:presenceInfo xmlns="" xmlns:p15="http://schemas.microsoft.com/office/powerpoint/2012/main" userId="S-1-5-21-3465915966-211486266-1263712698-1170" providerId="AD"/>
      </p:ext>
    </p:extLst>
  </p:cmAuthor>
  <p:cmAuthor id="2" name="Dinara Umarova" initials="D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28E"/>
    <a:srgbClr val="969696"/>
    <a:srgbClr val="454CDB"/>
    <a:srgbClr val="FF9900"/>
    <a:srgbClr val="660066"/>
    <a:srgbClr val="A82320"/>
    <a:srgbClr val="003CFE"/>
    <a:srgbClr val="16B8EA"/>
    <a:srgbClr val="3366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5" autoAdjust="0"/>
    <p:restoredTop sz="94017" autoAdjust="0"/>
  </p:normalViewPr>
  <p:slideViewPr>
    <p:cSldViewPr>
      <p:cViewPr varScale="1">
        <p:scale>
          <a:sx n="74" d="100"/>
          <a:sy n="74" d="100"/>
        </p:scale>
        <p:origin x="-33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06772475849141"/>
          <c:y val="3.8449912491685626E-2"/>
          <c:w val="0.7089322752415087"/>
          <c:h val="0.8063644082836395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ТАШКЕНТ</c:v>
                </c:pt>
              </c:strCache>
            </c:strRef>
          </c:tx>
          <c:spPr>
            <a:solidFill>
              <a:srgbClr val="FFC000"/>
            </a:solidFill>
            <a:ln w="38100">
              <a:noFill/>
            </a:ln>
          </c:spPr>
          <c:invertIfNegative val="0"/>
          <c:dPt>
            <c:idx val="1"/>
            <c:invertIfNegative val="0"/>
            <c:bubble3D val="0"/>
          </c:dPt>
          <c:dPt>
            <c:idx val="5"/>
            <c:invertIfNegative val="0"/>
            <c:bubble3D val="0"/>
          </c:dPt>
          <c:dLbls>
            <c:txPr>
              <a:bodyPr/>
              <a:lstStyle/>
              <a:p>
                <a:pPr>
                  <a:defRPr sz="1600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ГАСК "UZAGROSUGURTA" </c:v>
                </c:pt>
                <c:pt idx="1">
                  <c:v>НКЭИС "UZBEKINVEST"</c:v>
                </c:pt>
                <c:pt idx="2">
                  <c:v>СО ЗАО "ALFA INVEST"</c:v>
                </c:pt>
                <c:pt idx="3">
                  <c:v>ООО "ASIA INSHURANS"</c:v>
                </c:pt>
                <c:pt idx="4">
                  <c:v>ГАК "KAFOLAT"</c:v>
                </c:pt>
                <c:pt idx="5">
                  <c:v>ДП "UVT-INSHURANS"</c:v>
                </c:pt>
                <c:pt idx="6">
                  <c:v>ОАО "KAPITAL SUG'URTA"</c:v>
                </c:pt>
                <c:pt idx="7">
                  <c:v>ОАО "ALSKOM"</c:v>
                </c:pt>
                <c:pt idx="8">
                  <c:v>ООО "TEMIR YO'L SUG'URTA</c:v>
                </c:pt>
                <c:pt idx="9">
                  <c:v>ООО "TRANSINSURANSE PLUS"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8.6580086580086577E-2</c:v>
                </c:pt>
                <c:pt idx="1">
                  <c:v>0.65359817707608636</c:v>
                </c:pt>
                <c:pt idx="2">
                  <c:v>0.64</c:v>
                </c:pt>
                <c:pt idx="3">
                  <c:v>0.90301003344481601</c:v>
                </c:pt>
                <c:pt idx="4">
                  <c:v>0.44</c:v>
                </c:pt>
                <c:pt idx="5">
                  <c:v>1</c:v>
                </c:pt>
                <c:pt idx="6">
                  <c:v>0.51183970856102001</c:v>
                </c:pt>
                <c:pt idx="7">
                  <c:v>0.46</c:v>
                </c:pt>
                <c:pt idx="8">
                  <c:v>0.33840707964601768</c:v>
                </c:pt>
                <c:pt idx="9">
                  <c:v>0.83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РЕГИОНЫ РЕСПУБЛИКИ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41275">
              <a:noFill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Lbls>
            <c:txPr>
              <a:bodyPr/>
              <a:lstStyle/>
              <a:p>
                <a:pPr>
                  <a:defRPr sz="1600">
                    <a:solidFill>
                      <a:srgbClr val="00228E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ГАСК "UZAGROSUGURTA" </c:v>
                </c:pt>
                <c:pt idx="1">
                  <c:v>НКЭИС "UZBEKINVEST"</c:v>
                </c:pt>
                <c:pt idx="2">
                  <c:v>СО ЗАО "ALFA INVEST"</c:v>
                </c:pt>
                <c:pt idx="3">
                  <c:v>ООО "ASIA INSHURANS"</c:v>
                </c:pt>
                <c:pt idx="4">
                  <c:v>ГАК "KAFOLAT"</c:v>
                </c:pt>
                <c:pt idx="5">
                  <c:v>ДП "UVT-INSHURANS"</c:v>
                </c:pt>
                <c:pt idx="6">
                  <c:v>ОАО "KAPITAL SUG'URTA"</c:v>
                </c:pt>
                <c:pt idx="7">
                  <c:v>ОАО "ALSKOM"</c:v>
                </c:pt>
                <c:pt idx="8">
                  <c:v>ООО "TEMIR YO'L SUG'URTA</c:v>
                </c:pt>
                <c:pt idx="9">
                  <c:v>ООО "TRANSINSURANSE PLUS"</c:v>
                </c:pt>
              </c:strCache>
            </c:strRef>
          </c:cat>
          <c:val>
            <c:numRef>
              <c:f>Лист1!$C$2:$C$11</c:f>
              <c:numCache>
                <c:formatCode>0%</c:formatCode>
                <c:ptCount val="10"/>
                <c:pt idx="0">
                  <c:v>0.91341991341991347</c:v>
                </c:pt>
                <c:pt idx="1">
                  <c:v>0.34640182292391364</c:v>
                </c:pt>
                <c:pt idx="2">
                  <c:v>0.36</c:v>
                </c:pt>
                <c:pt idx="3">
                  <c:v>9.6989966555183951E-2</c:v>
                </c:pt>
                <c:pt idx="4">
                  <c:v>0.56000000000000005</c:v>
                </c:pt>
                <c:pt idx="5">
                  <c:v>0</c:v>
                </c:pt>
                <c:pt idx="6">
                  <c:v>0.48816029143897999</c:v>
                </c:pt>
                <c:pt idx="7">
                  <c:v>0.54</c:v>
                </c:pt>
                <c:pt idx="8">
                  <c:v>0.66159292035398232</c:v>
                </c:pt>
                <c:pt idx="9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0707200"/>
        <c:axId val="20708736"/>
      </c:barChart>
      <c:catAx>
        <c:axId val="207072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ru-RU"/>
          </a:p>
        </c:txPr>
        <c:crossAx val="20708736"/>
        <c:crosses val="autoZero"/>
        <c:auto val="1"/>
        <c:lblAlgn val="ctr"/>
        <c:lblOffset val="100"/>
        <c:noMultiLvlLbl val="0"/>
      </c:catAx>
      <c:valAx>
        <c:axId val="20708736"/>
        <c:scaling>
          <c:orientation val="minMax"/>
        </c:scaling>
        <c:delete val="1"/>
        <c:axPos val="t"/>
        <c:majorGridlines/>
        <c:numFmt formatCode="0%" sourceLinked="1"/>
        <c:majorTickMark val="none"/>
        <c:minorTickMark val="none"/>
        <c:tickLblPos val="nextTo"/>
        <c:crossAx val="20707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0708829815059921"/>
          <c:y val="0.90754436375756231"/>
          <c:w val="0.50885850646224495"/>
          <c:h val="7.2174881001678029E-2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 b="1">
          <a:solidFill>
            <a:schemeClr val="tx1">
              <a:lumMod val="75000"/>
              <a:lumOff val="25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887887456949226"/>
          <c:y val="2.5195613185836494E-2"/>
          <c:w val="0.69112118053902305"/>
          <c:h val="0.819049687119901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ТАШКЕНТ</c:v>
                </c:pt>
              </c:strCache>
            </c:strRef>
          </c:tx>
          <c:spPr>
            <a:solidFill>
              <a:srgbClr val="FFC000"/>
            </a:solidFill>
            <a:ln w="38100">
              <a:noFill/>
            </a:ln>
          </c:spPr>
          <c:invertIfNegative val="0"/>
          <c:dPt>
            <c:idx val="1"/>
            <c:invertIfNegative val="0"/>
            <c:bubble3D val="0"/>
          </c:dPt>
          <c:dPt>
            <c:idx val="5"/>
            <c:invertIfNegative val="0"/>
            <c:bubble3D val="0"/>
          </c:dPt>
          <c:dLbls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ГАСК "UZAGROSUGURTA" </c:v>
                </c:pt>
                <c:pt idx="1">
                  <c:v>НКЭИС "UZBEKINVEST"</c:v>
                </c:pt>
                <c:pt idx="2">
                  <c:v>СО ЗАО "ALFA INVEST"</c:v>
                </c:pt>
                <c:pt idx="3">
                  <c:v>ООО "ASIA INSHURANS"</c:v>
                </c:pt>
                <c:pt idx="4">
                  <c:v>ГАК "KAFOLAT"</c:v>
                </c:pt>
                <c:pt idx="5">
                  <c:v>ДП "UVT-INSHURANS"</c:v>
                </c:pt>
                <c:pt idx="6">
                  <c:v>ОАО "KAPITAL SUG'URTA"</c:v>
                </c:pt>
                <c:pt idx="7">
                  <c:v>ОАО "ALSKOM"</c:v>
                </c:pt>
                <c:pt idx="8">
                  <c:v>ООО "TEMIR YO'L SUG'URTA</c:v>
                </c:pt>
                <c:pt idx="9">
                  <c:v>ООО "TRANSINSURANSE PLUS"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0.25974025974025972</c:v>
                </c:pt>
                <c:pt idx="1">
                  <c:v>0.75714695524092268</c:v>
                </c:pt>
                <c:pt idx="2">
                  <c:v>0.93</c:v>
                </c:pt>
                <c:pt idx="3">
                  <c:v>0.98444675140054061</c:v>
                </c:pt>
                <c:pt idx="4">
                  <c:v>0.7</c:v>
                </c:pt>
                <c:pt idx="5">
                  <c:v>1</c:v>
                </c:pt>
                <c:pt idx="6">
                  <c:v>0.68470456717648087</c:v>
                </c:pt>
                <c:pt idx="7">
                  <c:v>0.38</c:v>
                </c:pt>
                <c:pt idx="8">
                  <c:v>0.41935483870967744</c:v>
                </c:pt>
                <c:pt idx="9">
                  <c:v>0.97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РЕГИОНЫ РЕСПУБЛИКИ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41275">
              <a:noFill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Lbls>
            <c:txPr>
              <a:bodyPr/>
              <a:lstStyle/>
              <a:p>
                <a:pPr>
                  <a:defRPr sz="1600" b="1">
                    <a:solidFill>
                      <a:srgbClr val="00228E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ГАСК "UZAGROSUGURTA" </c:v>
                </c:pt>
                <c:pt idx="1">
                  <c:v>НКЭИС "UZBEKINVEST"</c:v>
                </c:pt>
                <c:pt idx="2">
                  <c:v>СО ЗАО "ALFA INVEST"</c:v>
                </c:pt>
                <c:pt idx="3">
                  <c:v>ООО "ASIA INSHURANS"</c:v>
                </c:pt>
                <c:pt idx="4">
                  <c:v>ГАК "KAFOLAT"</c:v>
                </c:pt>
                <c:pt idx="5">
                  <c:v>ДП "UVT-INSHURANS"</c:v>
                </c:pt>
                <c:pt idx="6">
                  <c:v>ОАО "KAPITAL SUG'URTA"</c:v>
                </c:pt>
                <c:pt idx="7">
                  <c:v>ОАО "ALSKOM"</c:v>
                </c:pt>
                <c:pt idx="8">
                  <c:v>ООО "TEMIR YO'L SUG'URTA</c:v>
                </c:pt>
                <c:pt idx="9">
                  <c:v>ООО "TRANSINSURANSE PLUS"</c:v>
                </c:pt>
              </c:strCache>
            </c:strRef>
          </c:cat>
          <c:val>
            <c:numRef>
              <c:f>Лист1!$C$2:$C$11</c:f>
              <c:numCache>
                <c:formatCode>0%</c:formatCode>
                <c:ptCount val="10"/>
                <c:pt idx="0">
                  <c:v>0.74025974025974028</c:v>
                </c:pt>
                <c:pt idx="1">
                  <c:v>0.24285304475907735</c:v>
                </c:pt>
                <c:pt idx="2">
                  <c:v>7.0000000000000007E-2</c:v>
                </c:pt>
                <c:pt idx="3">
                  <c:v>1.5553248599459423E-2</c:v>
                </c:pt>
                <c:pt idx="4">
                  <c:v>0.3</c:v>
                </c:pt>
                <c:pt idx="5">
                  <c:v>0</c:v>
                </c:pt>
                <c:pt idx="6">
                  <c:v>0.31529543282351907</c:v>
                </c:pt>
                <c:pt idx="7">
                  <c:v>0.62</c:v>
                </c:pt>
                <c:pt idx="8">
                  <c:v>0.58064516129032262</c:v>
                </c:pt>
                <c:pt idx="9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0801408"/>
        <c:axId val="20802944"/>
      </c:barChart>
      <c:catAx>
        <c:axId val="208014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ru-RU"/>
          </a:p>
        </c:txPr>
        <c:crossAx val="20802944"/>
        <c:crosses val="autoZero"/>
        <c:auto val="1"/>
        <c:lblAlgn val="ctr"/>
        <c:lblOffset val="100"/>
        <c:noMultiLvlLbl val="0"/>
      </c:catAx>
      <c:valAx>
        <c:axId val="20802944"/>
        <c:scaling>
          <c:orientation val="minMax"/>
        </c:scaling>
        <c:delete val="1"/>
        <c:axPos val="t"/>
        <c:majorGridlines/>
        <c:numFmt formatCode="0%" sourceLinked="1"/>
        <c:majorTickMark val="none"/>
        <c:minorTickMark val="none"/>
        <c:tickLblPos val="nextTo"/>
        <c:crossAx val="20801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9306943588759496"/>
          <c:y val="0.91285257626497485"/>
          <c:w val="0.54405318600963526"/>
          <c:h val="6.3012839843192031E-2"/>
        </c:manualLayout>
      </c:layout>
      <c:overlay val="0"/>
      <c:txPr>
        <a:bodyPr/>
        <a:lstStyle/>
        <a:p>
          <a:pPr>
            <a:defRPr sz="1800" b="1"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09B3FF-DB28-467D-9929-F8E84DB7C3B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C0A8C12-6AF9-40C5-9F04-5EAB797431C8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СРЕДНИЙ </a:t>
          </a:r>
          <a:r>
            <a:rPr lang="ru-RU" b="1" dirty="0" smtClean="0">
              <a:solidFill>
                <a:srgbClr val="C00000"/>
              </a:solidFill>
            </a:rPr>
            <a:t>СТРАХОВОЙ ТАРИФ</a:t>
          </a:r>
          <a:endParaRPr lang="ru-RU" b="1" dirty="0">
            <a:solidFill>
              <a:srgbClr val="C00000"/>
            </a:solidFill>
          </a:endParaRPr>
        </a:p>
      </dgm:t>
    </dgm:pt>
    <dgm:pt modelId="{A392CA0E-7B5D-493A-94E5-0CE39DE3C0CB}" type="parTrans" cxnId="{DB3E5B8F-D3DA-4473-A9DE-6EDFB5948CB5}">
      <dgm:prSet/>
      <dgm:spPr/>
      <dgm:t>
        <a:bodyPr/>
        <a:lstStyle/>
        <a:p>
          <a:endParaRPr lang="ru-RU"/>
        </a:p>
      </dgm:t>
    </dgm:pt>
    <dgm:pt modelId="{37587648-40D7-461F-943A-2C9C9147874D}" type="sibTrans" cxnId="{DB3E5B8F-D3DA-4473-A9DE-6EDFB5948CB5}">
      <dgm:prSet/>
      <dgm:spPr/>
      <dgm:t>
        <a:bodyPr/>
        <a:lstStyle/>
        <a:p>
          <a:endParaRPr lang="ru-RU"/>
        </a:p>
      </dgm:t>
    </dgm:pt>
    <dgm:pt modelId="{EDAFEE72-3AD8-4A83-B3FE-56D873591E9B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РЕГИОНЫ </a:t>
          </a:r>
        </a:p>
        <a:p>
          <a:r>
            <a:rPr lang="ru-RU" b="1" dirty="0" smtClean="0">
              <a:solidFill>
                <a:srgbClr val="00228E"/>
              </a:solidFill>
            </a:rPr>
            <a:t>0,347 %</a:t>
          </a:r>
          <a:endParaRPr lang="ru-RU" b="1" dirty="0">
            <a:solidFill>
              <a:srgbClr val="00228E"/>
            </a:solidFill>
          </a:endParaRPr>
        </a:p>
      </dgm:t>
    </dgm:pt>
    <dgm:pt modelId="{E68E001E-4050-4A51-BC24-03F5D2878429}" type="parTrans" cxnId="{A4F7F3F7-E637-4767-96D8-3D48298F7346}">
      <dgm:prSet/>
      <dgm:spPr/>
      <dgm:t>
        <a:bodyPr/>
        <a:lstStyle/>
        <a:p>
          <a:endParaRPr lang="ru-RU"/>
        </a:p>
      </dgm:t>
    </dgm:pt>
    <dgm:pt modelId="{33F5B836-DC2C-4E69-82A5-095D614A231F}" type="sibTrans" cxnId="{A4F7F3F7-E637-4767-96D8-3D48298F7346}">
      <dgm:prSet/>
      <dgm:spPr/>
      <dgm:t>
        <a:bodyPr/>
        <a:lstStyle/>
        <a:p>
          <a:endParaRPr lang="ru-RU"/>
        </a:p>
      </dgm:t>
    </dgm:pt>
    <dgm:pt modelId="{B0F9C8D7-7B8C-4681-9573-FB9F2BE5C57C}">
      <dgm:prSet phldrT="[Текст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ТАШКЕНТ</a:t>
          </a:r>
        </a:p>
        <a:p>
          <a:r>
            <a:rPr lang="ru-RU" b="1" dirty="0" smtClean="0">
              <a:solidFill>
                <a:srgbClr val="00228E"/>
              </a:solidFill>
            </a:rPr>
            <a:t>0,216%</a:t>
          </a:r>
          <a:endParaRPr lang="ru-RU" b="1" dirty="0">
            <a:solidFill>
              <a:srgbClr val="00228E"/>
            </a:solidFill>
          </a:endParaRPr>
        </a:p>
      </dgm:t>
    </dgm:pt>
    <dgm:pt modelId="{71D0B351-1AD6-4326-85E2-C65D5F9E9D28}" type="parTrans" cxnId="{9DDBCA1D-9BC0-483F-9EA3-DBAF9DBDB44D}">
      <dgm:prSet/>
      <dgm:spPr/>
      <dgm:t>
        <a:bodyPr/>
        <a:lstStyle/>
        <a:p>
          <a:endParaRPr lang="ru-RU"/>
        </a:p>
      </dgm:t>
    </dgm:pt>
    <dgm:pt modelId="{657B088E-B8F5-41C7-8809-C8BE958C770D}" type="sibTrans" cxnId="{9DDBCA1D-9BC0-483F-9EA3-DBAF9DBDB44D}">
      <dgm:prSet/>
      <dgm:spPr/>
      <dgm:t>
        <a:bodyPr/>
        <a:lstStyle/>
        <a:p>
          <a:endParaRPr lang="ru-RU"/>
        </a:p>
      </dgm:t>
    </dgm:pt>
    <dgm:pt modelId="{ADAB99C7-D96B-4ED0-997D-60B6856A30AA}" type="pres">
      <dgm:prSet presAssocID="{8009B3FF-DB28-467D-9929-F8E84DB7C3B4}" presName="CompostProcess" presStyleCnt="0">
        <dgm:presLayoutVars>
          <dgm:dir/>
          <dgm:resizeHandles val="exact"/>
        </dgm:presLayoutVars>
      </dgm:prSet>
      <dgm:spPr/>
    </dgm:pt>
    <dgm:pt modelId="{754461EF-EE2F-485E-95B4-E26EFBE9B99A}" type="pres">
      <dgm:prSet presAssocID="{8009B3FF-DB28-467D-9929-F8E84DB7C3B4}" presName="arrow" presStyleLbl="bgShp" presStyleIdx="0" presStyleCnt="1"/>
      <dgm:spPr>
        <a:solidFill>
          <a:srgbClr val="FFC000"/>
        </a:solidFill>
      </dgm:spPr>
    </dgm:pt>
    <dgm:pt modelId="{AB501DF4-A268-477D-821F-B976D2DC99A3}" type="pres">
      <dgm:prSet presAssocID="{8009B3FF-DB28-467D-9929-F8E84DB7C3B4}" presName="linearProcess" presStyleCnt="0"/>
      <dgm:spPr/>
    </dgm:pt>
    <dgm:pt modelId="{C73F81FE-2E22-4061-90C2-F04437CD8379}" type="pres">
      <dgm:prSet presAssocID="{8C0A8C12-6AF9-40C5-9F04-5EAB797431C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C6B73-74F2-418D-8965-CE86A18E7E0A}" type="pres">
      <dgm:prSet presAssocID="{37587648-40D7-461F-943A-2C9C9147874D}" presName="sibTrans" presStyleCnt="0"/>
      <dgm:spPr/>
    </dgm:pt>
    <dgm:pt modelId="{74227266-86C1-48F7-9038-13D5EF8DDDCB}" type="pres">
      <dgm:prSet presAssocID="{EDAFEE72-3AD8-4A83-B3FE-56D873591E9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FC28A-6430-4F2F-A1DA-D03386C9956B}" type="pres">
      <dgm:prSet presAssocID="{33F5B836-DC2C-4E69-82A5-095D614A231F}" presName="sibTrans" presStyleCnt="0"/>
      <dgm:spPr/>
    </dgm:pt>
    <dgm:pt modelId="{A0112C90-8D77-49AB-BB93-8FEF7B862441}" type="pres">
      <dgm:prSet presAssocID="{B0F9C8D7-7B8C-4681-9573-FB9F2BE5C57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EB3A6A-D60A-454D-BC40-2C678202BA0E}" type="presOf" srcId="{B0F9C8D7-7B8C-4681-9573-FB9F2BE5C57C}" destId="{A0112C90-8D77-49AB-BB93-8FEF7B862441}" srcOrd="0" destOrd="0" presId="urn:microsoft.com/office/officeart/2005/8/layout/hProcess9"/>
    <dgm:cxn modelId="{DB3E5B8F-D3DA-4473-A9DE-6EDFB5948CB5}" srcId="{8009B3FF-DB28-467D-9929-F8E84DB7C3B4}" destId="{8C0A8C12-6AF9-40C5-9F04-5EAB797431C8}" srcOrd="0" destOrd="0" parTransId="{A392CA0E-7B5D-493A-94E5-0CE39DE3C0CB}" sibTransId="{37587648-40D7-461F-943A-2C9C9147874D}"/>
    <dgm:cxn modelId="{56553AB5-7AFE-4F5C-97E8-B7C3C8B3C561}" type="presOf" srcId="{8009B3FF-DB28-467D-9929-F8E84DB7C3B4}" destId="{ADAB99C7-D96B-4ED0-997D-60B6856A30AA}" srcOrd="0" destOrd="0" presId="urn:microsoft.com/office/officeart/2005/8/layout/hProcess9"/>
    <dgm:cxn modelId="{9DDBCA1D-9BC0-483F-9EA3-DBAF9DBDB44D}" srcId="{8009B3FF-DB28-467D-9929-F8E84DB7C3B4}" destId="{B0F9C8D7-7B8C-4681-9573-FB9F2BE5C57C}" srcOrd="2" destOrd="0" parTransId="{71D0B351-1AD6-4326-85E2-C65D5F9E9D28}" sibTransId="{657B088E-B8F5-41C7-8809-C8BE958C770D}"/>
    <dgm:cxn modelId="{F58E6B7F-7526-4B56-851E-6FFF1D90A46C}" type="presOf" srcId="{8C0A8C12-6AF9-40C5-9F04-5EAB797431C8}" destId="{C73F81FE-2E22-4061-90C2-F04437CD8379}" srcOrd="0" destOrd="0" presId="urn:microsoft.com/office/officeart/2005/8/layout/hProcess9"/>
    <dgm:cxn modelId="{A4F7F3F7-E637-4767-96D8-3D48298F7346}" srcId="{8009B3FF-DB28-467D-9929-F8E84DB7C3B4}" destId="{EDAFEE72-3AD8-4A83-B3FE-56D873591E9B}" srcOrd="1" destOrd="0" parTransId="{E68E001E-4050-4A51-BC24-03F5D2878429}" sibTransId="{33F5B836-DC2C-4E69-82A5-095D614A231F}"/>
    <dgm:cxn modelId="{1E5CE4EE-6B01-4A6F-BF21-71DA1FA66D70}" type="presOf" srcId="{EDAFEE72-3AD8-4A83-B3FE-56D873591E9B}" destId="{74227266-86C1-48F7-9038-13D5EF8DDDCB}" srcOrd="0" destOrd="0" presId="urn:microsoft.com/office/officeart/2005/8/layout/hProcess9"/>
    <dgm:cxn modelId="{FDB82DA2-F81E-4B7B-9694-1AA80252080B}" type="presParOf" srcId="{ADAB99C7-D96B-4ED0-997D-60B6856A30AA}" destId="{754461EF-EE2F-485E-95B4-E26EFBE9B99A}" srcOrd="0" destOrd="0" presId="urn:microsoft.com/office/officeart/2005/8/layout/hProcess9"/>
    <dgm:cxn modelId="{B158001B-D917-41AC-8D70-F1532C19B6D5}" type="presParOf" srcId="{ADAB99C7-D96B-4ED0-997D-60B6856A30AA}" destId="{AB501DF4-A268-477D-821F-B976D2DC99A3}" srcOrd="1" destOrd="0" presId="urn:microsoft.com/office/officeart/2005/8/layout/hProcess9"/>
    <dgm:cxn modelId="{9D330EEA-DF40-4684-89CA-7CC648B63194}" type="presParOf" srcId="{AB501DF4-A268-477D-821F-B976D2DC99A3}" destId="{C73F81FE-2E22-4061-90C2-F04437CD8379}" srcOrd="0" destOrd="0" presId="urn:microsoft.com/office/officeart/2005/8/layout/hProcess9"/>
    <dgm:cxn modelId="{F9B4CACB-7A02-4E38-9FA9-D38659072D7A}" type="presParOf" srcId="{AB501DF4-A268-477D-821F-B976D2DC99A3}" destId="{5BFC6B73-74F2-418D-8965-CE86A18E7E0A}" srcOrd="1" destOrd="0" presId="urn:microsoft.com/office/officeart/2005/8/layout/hProcess9"/>
    <dgm:cxn modelId="{6E4C2EB1-CB79-4184-8167-A52C7852DE19}" type="presParOf" srcId="{AB501DF4-A268-477D-821F-B976D2DC99A3}" destId="{74227266-86C1-48F7-9038-13D5EF8DDDCB}" srcOrd="2" destOrd="0" presId="urn:microsoft.com/office/officeart/2005/8/layout/hProcess9"/>
    <dgm:cxn modelId="{615D04A5-62D8-4E88-8710-4C45D05E77EF}" type="presParOf" srcId="{AB501DF4-A268-477D-821F-B976D2DC99A3}" destId="{CC6FC28A-6430-4F2F-A1DA-D03386C9956B}" srcOrd="3" destOrd="0" presId="urn:microsoft.com/office/officeart/2005/8/layout/hProcess9"/>
    <dgm:cxn modelId="{EEEEC3D6-43FE-4D30-99BF-09112F9916F3}" type="presParOf" srcId="{AB501DF4-A268-477D-821F-B976D2DC99A3}" destId="{A0112C90-8D77-49AB-BB93-8FEF7B86244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0552D7-4AA6-4B25-A118-9B1025C9DD9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0C1A449-E649-4A6E-B8B1-FB79FD5DBF94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ТАШКЕНТ</a:t>
          </a:r>
        </a:p>
        <a:p>
          <a:r>
            <a:rPr lang="ru-RU" sz="2400" b="1" dirty="0" smtClean="0">
              <a:solidFill>
                <a:srgbClr val="00228E"/>
              </a:solidFill>
            </a:rPr>
            <a:t>20,31%</a:t>
          </a:r>
          <a:endParaRPr lang="ru-RU" sz="2400" b="1" dirty="0">
            <a:solidFill>
              <a:srgbClr val="00228E"/>
            </a:solidFill>
          </a:endParaRPr>
        </a:p>
      </dgm:t>
    </dgm:pt>
    <dgm:pt modelId="{BAAF38A3-8AFB-4B1B-A6CB-5EBE393F658D}" type="parTrans" cxnId="{3B734666-8234-470A-813F-8A3F1F9CBD6F}">
      <dgm:prSet/>
      <dgm:spPr/>
      <dgm:t>
        <a:bodyPr/>
        <a:lstStyle/>
        <a:p>
          <a:endParaRPr lang="ru-RU"/>
        </a:p>
      </dgm:t>
    </dgm:pt>
    <dgm:pt modelId="{6B3D8E44-2CDE-4417-94E8-09AFE482C034}" type="sibTrans" cxnId="{3B734666-8234-470A-813F-8A3F1F9CBD6F}">
      <dgm:prSet/>
      <dgm:spPr/>
      <dgm:t>
        <a:bodyPr/>
        <a:lstStyle/>
        <a:p>
          <a:endParaRPr lang="ru-RU"/>
        </a:p>
      </dgm:t>
    </dgm:pt>
    <dgm:pt modelId="{4F776178-9DA3-4F8B-B89C-D44747DD9448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400" b="1" dirty="0" smtClean="0">
              <a:solidFill>
                <a:srgbClr val="C00000"/>
              </a:solidFill>
            </a:rPr>
            <a:t>УРОВЕНЬ</a:t>
          </a:r>
          <a:r>
            <a:rPr lang="ru-RU" sz="3100" b="1" dirty="0" smtClean="0">
              <a:solidFill>
                <a:srgbClr val="C00000"/>
              </a:solidFill>
            </a:rPr>
            <a:t> </a:t>
          </a:r>
          <a:r>
            <a:rPr lang="ru-RU" sz="2400" b="1" dirty="0" smtClean="0">
              <a:solidFill>
                <a:srgbClr val="C00000"/>
              </a:solidFill>
            </a:rPr>
            <a:t>ВЫПЛАТ</a:t>
          </a:r>
          <a:endParaRPr lang="ru-RU" sz="2400" b="1" dirty="0">
            <a:solidFill>
              <a:srgbClr val="C00000"/>
            </a:solidFill>
          </a:endParaRPr>
        </a:p>
      </dgm:t>
    </dgm:pt>
    <dgm:pt modelId="{00396A8E-6DE5-42C8-9DAC-9DD3063C27F2}" type="parTrans" cxnId="{790E0FE1-90A8-47FB-843A-FFD80FE39B4C}">
      <dgm:prSet/>
      <dgm:spPr/>
      <dgm:t>
        <a:bodyPr/>
        <a:lstStyle/>
        <a:p>
          <a:endParaRPr lang="ru-RU"/>
        </a:p>
      </dgm:t>
    </dgm:pt>
    <dgm:pt modelId="{3E21AE1E-4046-4F26-B701-FD3786A8E91E}" type="sibTrans" cxnId="{790E0FE1-90A8-47FB-843A-FFD80FE39B4C}">
      <dgm:prSet/>
      <dgm:spPr/>
      <dgm:t>
        <a:bodyPr/>
        <a:lstStyle/>
        <a:p>
          <a:endParaRPr lang="ru-RU"/>
        </a:p>
      </dgm:t>
    </dgm:pt>
    <dgm:pt modelId="{2CF82CEC-9C5C-48A0-9DC2-9BD655FC9346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РЕГИОНЫ</a:t>
          </a:r>
        </a:p>
        <a:p>
          <a:r>
            <a:rPr lang="ru-RU" sz="2400" b="1" dirty="0" smtClean="0">
              <a:solidFill>
                <a:srgbClr val="00228E"/>
              </a:solidFill>
            </a:rPr>
            <a:t>11,15%</a:t>
          </a:r>
          <a:endParaRPr lang="ru-RU" sz="2400" b="1" dirty="0">
            <a:solidFill>
              <a:srgbClr val="00228E"/>
            </a:solidFill>
          </a:endParaRPr>
        </a:p>
      </dgm:t>
    </dgm:pt>
    <dgm:pt modelId="{FC78FA26-E05F-45BA-91EA-5EC7B13B5597}" type="parTrans" cxnId="{C7483BD5-102E-4539-8434-DEE4FDA4C898}">
      <dgm:prSet/>
      <dgm:spPr/>
      <dgm:t>
        <a:bodyPr/>
        <a:lstStyle/>
        <a:p>
          <a:endParaRPr lang="ru-RU"/>
        </a:p>
      </dgm:t>
    </dgm:pt>
    <dgm:pt modelId="{5A73AD59-71D3-4C7F-8131-04EC2297D7B4}" type="sibTrans" cxnId="{C7483BD5-102E-4539-8434-DEE4FDA4C898}">
      <dgm:prSet/>
      <dgm:spPr/>
      <dgm:t>
        <a:bodyPr/>
        <a:lstStyle/>
        <a:p>
          <a:endParaRPr lang="ru-RU"/>
        </a:p>
      </dgm:t>
    </dgm:pt>
    <dgm:pt modelId="{E6758296-B38D-46D3-8FAE-7698BE82CAA2}" type="pres">
      <dgm:prSet presAssocID="{D60552D7-4AA6-4B25-A118-9B1025C9DD9E}" presName="CompostProcess" presStyleCnt="0">
        <dgm:presLayoutVars>
          <dgm:dir/>
          <dgm:resizeHandles val="exact"/>
        </dgm:presLayoutVars>
      </dgm:prSet>
      <dgm:spPr/>
    </dgm:pt>
    <dgm:pt modelId="{96C0DA34-248C-418C-9B2B-1BB6D76C23D7}" type="pres">
      <dgm:prSet presAssocID="{D60552D7-4AA6-4B25-A118-9B1025C9DD9E}" presName="arrow" presStyleLbl="bgShp" presStyleIdx="0" presStyleCnt="1" custAng="10800000"/>
      <dgm:spPr>
        <a:solidFill>
          <a:schemeClr val="bg1">
            <a:lumMod val="75000"/>
          </a:schemeClr>
        </a:solidFill>
      </dgm:spPr>
    </dgm:pt>
    <dgm:pt modelId="{4D500FF4-0843-45F5-91D7-8AE874A35C22}" type="pres">
      <dgm:prSet presAssocID="{D60552D7-4AA6-4B25-A118-9B1025C9DD9E}" presName="linearProcess" presStyleCnt="0"/>
      <dgm:spPr/>
    </dgm:pt>
    <dgm:pt modelId="{E1780944-86AB-4241-84F0-B0B833A59F3B}" type="pres">
      <dgm:prSet presAssocID="{60C1A449-E649-4A6E-B8B1-FB79FD5DBF9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013F3-0122-44F6-B1A3-9B5DAEA10E85}" type="pres">
      <dgm:prSet presAssocID="{6B3D8E44-2CDE-4417-94E8-09AFE482C034}" presName="sibTrans" presStyleCnt="0"/>
      <dgm:spPr/>
    </dgm:pt>
    <dgm:pt modelId="{E55E2802-4B68-487D-8B3C-9BC132374DC5}" type="pres">
      <dgm:prSet presAssocID="{2CF82CEC-9C5C-48A0-9DC2-9BD655FC934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E0248-25AB-4DC5-82EE-3E018B79228E}" type="pres">
      <dgm:prSet presAssocID="{5A73AD59-71D3-4C7F-8131-04EC2297D7B4}" presName="sibTrans" presStyleCnt="0"/>
      <dgm:spPr/>
    </dgm:pt>
    <dgm:pt modelId="{3B21E1B4-381C-4CA8-B3CF-A9451312E915}" type="pres">
      <dgm:prSet presAssocID="{4F776178-9DA3-4F8B-B89C-D44747DD944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DF3462-1D09-428B-B1F5-977F120AA03D}" type="presOf" srcId="{4F776178-9DA3-4F8B-B89C-D44747DD9448}" destId="{3B21E1B4-381C-4CA8-B3CF-A9451312E915}" srcOrd="0" destOrd="0" presId="urn:microsoft.com/office/officeart/2005/8/layout/hProcess9"/>
    <dgm:cxn modelId="{3B734666-8234-470A-813F-8A3F1F9CBD6F}" srcId="{D60552D7-4AA6-4B25-A118-9B1025C9DD9E}" destId="{60C1A449-E649-4A6E-B8B1-FB79FD5DBF94}" srcOrd="0" destOrd="0" parTransId="{BAAF38A3-8AFB-4B1B-A6CB-5EBE393F658D}" sibTransId="{6B3D8E44-2CDE-4417-94E8-09AFE482C034}"/>
    <dgm:cxn modelId="{960F2A07-E557-461B-93B0-9DE5C389FC8E}" type="presOf" srcId="{2CF82CEC-9C5C-48A0-9DC2-9BD655FC9346}" destId="{E55E2802-4B68-487D-8B3C-9BC132374DC5}" srcOrd="0" destOrd="0" presId="urn:microsoft.com/office/officeart/2005/8/layout/hProcess9"/>
    <dgm:cxn modelId="{C7483BD5-102E-4539-8434-DEE4FDA4C898}" srcId="{D60552D7-4AA6-4B25-A118-9B1025C9DD9E}" destId="{2CF82CEC-9C5C-48A0-9DC2-9BD655FC9346}" srcOrd="1" destOrd="0" parTransId="{FC78FA26-E05F-45BA-91EA-5EC7B13B5597}" sibTransId="{5A73AD59-71D3-4C7F-8131-04EC2297D7B4}"/>
    <dgm:cxn modelId="{790E0FE1-90A8-47FB-843A-FFD80FE39B4C}" srcId="{D60552D7-4AA6-4B25-A118-9B1025C9DD9E}" destId="{4F776178-9DA3-4F8B-B89C-D44747DD9448}" srcOrd="2" destOrd="0" parTransId="{00396A8E-6DE5-42C8-9DAC-9DD3063C27F2}" sibTransId="{3E21AE1E-4046-4F26-B701-FD3786A8E91E}"/>
    <dgm:cxn modelId="{3225A20A-5082-4D98-B5CF-BF082A820A6B}" type="presOf" srcId="{D60552D7-4AA6-4B25-A118-9B1025C9DD9E}" destId="{E6758296-B38D-46D3-8FAE-7698BE82CAA2}" srcOrd="0" destOrd="0" presId="urn:microsoft.com/office/officeart/2005/8/layout/hProcess9"/>
    <dgm:cxn modelId="{F089520D-EB66-4748-9542-666D91F2F1DE}" type="presOf" srcId="{60C1A449-E649-4A6E-B8B1-FB79FD5DBF94}" destId="{E1780944-86AB-4241-84F0-B0B833A59F3B}" srcOrd="0" destOrd="0" presId="urn:microsoft.com/office/officeart/2005/8/layout/hProcess9"/>
    <dgm:cxn modelId="{CEBE59D3-7DA1-46A1-9245-CCB5711C8A6B}" type="presParOf" srcId="{E6758296-B38D-46D3-8FAE-7698BE82CAA2}" destId="{96C0DA34-248C-418C-9B2B-1BB6D76C23D7}" srcOrd="0" destOrd="0" presId="urn:microsoft.com/office/officeart/2005/8/layout/hProcess9"/>
    <dgm:cxn modelId="{BDC94277-A0B2-420D-8345-27B126D53FF3}" type="presParOf" srcId="{E6758296-B38D-46D3-8FAE-7698BE82CAA2}" destId="{4D500FF4-0843-45F5-91D7-8AE874A35C22}" srcOrd="1" destOrd="0" presId="urn:microsoft.com/office/officeart/2005/8/layout/hProcess9"/>
    <dgm:cxn modelId="{C3F5E172-F72C-4741-9378-BFFEF84318CB}" type="presParOf" srcId="{4D500FF4-0843-45F5-91D7-8AE874A35C22}" destId="{E1780944-86AB-4241-84F0-B0B833A59F3B}" srcOrd="0" destOrd="0" presId="urn:microsoft.com/office/officeart/2005/8/layout/hProcess9"/>
    <dgm:cxn modelId="{D19B5F9D-9350-410C-8AF4-2B059A12AE74}" type="presParOf" srcId="{4D500FF4-0843-45F5-91D7-8AE874A35C22}" destId="{D62013F3-0122-44F6-B1A3-9B5DAEA10E85}" srcOrd="1" destOrd="0" presId="urn:microsoft.com/office/officeart/2005/8/layout/hProcess9"/>
    <dgm:cxn modelId="{5696D4B0-9E87-44C0-8A43-CC2F709FC8DE}" type="presParOf" srcId="{4D500FF4-0843-45F5-91D7-8AE874A35C22}" destId="{E55E2802-4B68-487D-8B3C-9BC132374DC5}" srcOrd="2" destOrd="0" presId="urn:microsoft.com/office/officeart/2005/8/layout/hProcess9"/>
    <dgm:cxn modelId="{07A03F22-23CC-402E-B091-EEF70CC5F870}" type="presParOf" srcId="{4D500FF4-0843-45F5-91D7-8AE874A35C22}" destId="{C03E0248-25AB-4DC5-82EE-3E018B79228E}" srcOrd="3" destOrd="0" presId="urn:microsoft.com/office/officeart/2005/8/layout/hProcess9"/>
    <dgm:cxn modelId="{7DBCD3C5-7904-479E-AE2D-B6BCE517B408}" type="presParOf" srcId="{4D500FF4-0843-45F5-91D7-8AE874A35C22}" destId="{3B21E1B4-381C-4CA8-B3CF-A9451312E91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461EF-EE2F-485E-95B4-E26EFBE9B99A}">
      <dsp:nvSpPr>
        <dsp:cNvPr id="0" name=""/>
        <dsp:cNvSpPr/>
      </dsp:nvSpPr>
      <dsp:spPr>
        <a:xfrm>
          <a:off x="457199" y="0"/>
          <a:ext cx="5181600" cy="3312368"/>
        </a:xfrm>
        <a:prstGeom prst="rightArrow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3F81FE-2E22-4061-90C2-F04437CD8379}">
      <dsp:nvSpPr>
        <dsp:cNvPr id="0" name=""/>
        <dsp:cNvSpPr/>
      </dsp:nvSpPr>
      <dsp:spPr>
        <a:xfrm>
          <a:off x="6548" y="993710"/>
          <a:ext cx="1962150" cy="1324947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</a:rPr>
            <a:t>СРЕДНИЙ </a:t>
          </a:r>
          <a:r>
            <a:rPr lang="ru-RU" sz="2400" b="1" kern="1200" dirty="0" smtClean="0">
              <a:solidFill>
                <a:srgbClr val="C00000"/>
              </a:solidFill>
            </a:rPr>
            <a:t>СТРАХОВОЙ ТАРИФ</a:t>
          </a:r>
          <a:endParaRPr lang="ru-RU" sz="2400" b="1" kern="1200" dirty="0">
            <a:solidFill>
              <a:srgbClr val="C00000"/>
            </a:solidFill>
          </a:endParaRPr>
        </a:p>
      </dsp:txBody>
      <dsp:txXfrm>
        <a:off x="71227" y="1058389"/>
        <a:ext cx="1832792" cy="1195589"/>
      </dsp:txXfrm>
    </dsp:sp>
    <dsp:sp modelId="{74227266-86C1-48F7-9038-13D5EF8DDDCB}">
      <dsp:nvSpPr>
        <dsp:cNvPr id="0" name=""/>
        <dsp:cNvSpPr/>
      </dsp:nvSpPr>
      <dsp:spPr>
        <a:xfrm>
          <a:off x="2066924" y="993710"/>
          <a:ext cx="1962150" cy="1324947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РЕГИОНЫ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28E"/>
              </a:solidFill>
            </a:rPr>
            <a:t>0,347 %</a:t>
          </a:r>
          <a:endParaRPr lang="ru-RU" sz="2400" b="1" kern="1200" dirty="0">
            <a:solidFill>
              <a:srgbClr val="00228E"/>
            </a:solidFill>
          </a:endParaRPr>
        </a:p>
      </dsp:txBody>
      <dsp:txXfrm>
        <a:off x="2131603" y="1058389"/>
        <a:ext cx="1832792" cy="1195589"/>
      </dsp:txXfrm>
    </dsp:sp>
    <dsp:sp modelId="{A0112C90-8D77-49AB-BB93-8FEF7B862441}">
      <dsp:nvSpPr>
        <dsp:cNvPr id="0" name=""/>
        <dsp:cNvSpPr/>
      </dsp:nvSpPr>
      <dsp:spPr>
        <a:xfrm>
          <a:off x="4127301" y="993710"/>
          <a:ext cx="1962150" cy="1324947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ТАШКЕНТ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28E"/>
              </a:solidFill>
            </a:rPr>
            <a:t>0,216%</a:t>
          </a:r>
          <a:endParaRPr lang="ru-RU" sz="2400" b="1" kern="1200" dirty="0">
            <a:solidFill>
              <a:srgbClr val="00228E"/>
            </a:solidFill>
          </a:endParaRPr>
        </a:p>
      </dsp:txBody>
      <dsp:txXfrm>
        <a:off x="4191980" y="1058389"/>
        <a:ext cx="1832792" cy="11955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C0DA34-248C-418C-9B2B-1BB6D76C23D7}">
      <dsp:nvSpPr>
        <dsp:cNvPr id="0" name=""/>
        <dsp:cNvSpPr/>
      </dsp:nvSpPr>
      <dsp:spPr>
        <a:xfrm rot="10800000">
          <a:off x="460825" y="0"/>
          <a:ext cx="5222692" cy="3225692"/>
        </a:xfrm>
        <a:prstGeom prst="rightArrow">
          <a:avLst/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80944-86AB-4241-84F0-B0B833A59F3B}">
      <dsp:nvSpPr>
        <dsp:cNvPr id="0" name=""/>
        <dsp:cNvSpPr/>
      </dsp:nvSpPr>
      <dsp:spPr>
        <a:xfrm>
          <a:off x="0" y="967707"/>
          <a:ext cx="1843303" cy="1290276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ТАШКЕНТ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28E"/>
              </a:solidFill>
            </a:rPr>
            <a:t>20,31%</a:t>
          </a:r>
          <a:endParaRPr lang="ru-RU" sz="2400" b="1" kern="1200" dirty="0">
            <a:solidFill>
              <a:srgbClr val="00228E"/>
            </a:solidFill>
          </a:endParaRPr>
        </a:p>
      </dsp:txBody>
      <dsp:txXfrm>
        <a:off x="62986" y="1030693"/>
        <a:ext cx="1717331" cy="1164304"/>
      </dsp:txXfrm>
    </dsp:sp>
    <dsp:sp modelId="{E55E2802-4B68-487D-8B3C-9BC132374DC5}">
      <dsp:nvSpPr>
        <dsp:cNvPr id="0" name=""/>
        <dsp:cNvSpPr/>
      </dsp:nvSpPr>
      <dsp:spPr>
        <a:xfrm>
          <a:off x="2150520" y="967707"/>
          <a:ext cx="1843303" cy="1290276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РЕГИОНЫ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28E"/>
              </a:solidFill>
            </a:rPr>
            <a:t>11,15%</a:t>
          </a:r>
          <a:endParaRPr lang="ru-RU" sz="2400" b="1" kern="1200" dirty="0">
            <a:solidFill>
              <a:srgbClr val="00228E"/>
            </a:solidFill>
          </a:endParaRPr>
        </a:p>
      </dsp:txBody>
      <dsp:txXfrm>
        <a:off x="2213506" y="1030693"/>
        <a:ext cx="1717331" cy="1164304"/>
      </dsp:txXfrm>
    </dsp:sp>
    <dsp:sp modelId="{3B21E1B4-381C-4CA8-B3CF-A9451312E915}">
      <dsp:nvSpPr>
        <dsp:cNvPr id="0" name=""/>
        <dsp:cNvSpPr/>
      </dsp:nvSpPr>
      <dsp:spPr>
        <a:xfrm>
          <a:off x="4301040" y="967707"/>
          <a:ext cx="1843303" cy="1290276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</a:rPr>
            <a:t>УРОВЕНЬ</a:t>
          </a:r>
          <a:r>
            <a:rPr lang="ru-RU" sz="3100" b="1" kern="1200" dirty="0" smtClean="0">
              <a:solidFill>
                <a:srgbClr val="C00000"/>
              </a:solidFill>
            </a:rPr>
            <a:t> </a:t>
          </a:r>
          <a:r>
            <a:rPr lang="ru-RU" sz="2400" b="1" kern="1200" dirty="0" smtClean="0">
              <a:solidFill>
                <a:srgbClr val="C00000"/>
              </a:solidFill>
            </a:rPr>
            <a:t>ВЫПЛАТ</a:t>
          </a:r>
          <a:endParaRPr lang="ru-RU" sz="2400" b="1" kern="1200" dirty="0">
            <a:solidFill>
              <a:srgbClr val="C00000"/>
            </a:solidFill>
          </a:endParaRPr>
        </a:p>
      </dsp:txBody>
      <dsp:txXfrm>
        <a:off x="4364026" y="1030693"/>
        <a:ext cx="1717331" cy="1164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B12DD-437E-4D34-A161-508D984EDE14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BB886-FB37-4F54-B7E0-D3B11FB9F4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030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9531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475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50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758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79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888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334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82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084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14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013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189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50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245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18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29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6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53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60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34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67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25.04.2013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3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314615"/>
            <a:ext cx="6840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ПЕРСПЕКТИВЫ РАЗВИТИЯ РЕГИОНАЛЬНОЙ СЕТИ СТРАХОВЩИКОВ УЗБЕКИСТАНА</a:t>
            </a:r>
            <a:endParaRPr lang="ru-RU" sz="10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54962"/>
      </p:ext>
    </p:extLst>
  </p:cSld>
  <p:clrMapOvr>
    <a:masterClrMapping/>
  </p:clrMapOvr>
  <p:transition advTm="362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Bois\Desktop\44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4512"/>
          </a:xfrm>
          <a:prstGeom prst="rect">
            <a:avLst/>
          </a:prstGeom>
          <a:noFill/>
        </p:spPr>
      </p:pic>
      <p:pic>
        <p:nvPicPr>
          <p:cNvPr id="3074" name="Picture 2" descr="C:\Users\Dinara.Umarova.GO\AppData\Local\Microsoft\Windows\Temporary Internet Files\Content.Outlook\14WQ1GEL\image001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4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771800" y="5303860"/>
            <a:ext cx="1512168" cy="504056"/>
          </a:xfrm>
          <a:prstGeom prst="roundRect">
            <a:avLst/>
          </a:prstGeom>
          <a:gradFill flip="none" rotWithShape="1">
            <a:gsLst>
              <a:gs pos="6000">
                <a:srgbClr val="D0D3DA"/>
              </a:gs>
              <a:gs pos="49000">
                <a:srgbClr val="DADFEA"/>
              </a:gs>
              <a:gs pos="79000">
                <a:srgbClr val="DAE2F3"/>
              </a:gs>
              <a:gs pos="88340">
                <a:srgbClr val="CDD8F0"/>
              </a:gs>
              <a:gs pos="58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34502" y="5269268"/>
            <a:ext cx="1656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КАМАШИНСК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1999 и 2000 года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41277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630" y="62068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ЭПИЦЕНТР СИЛЬНЕЙШИХ ЗЕМЛЕТРЯСЕНИЙ, ЗА ПОСЛЕДНИЕ 120 ЛЕТ (8-10 баллов)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5212" y="4148506"/>
            <a:ext cx="1214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ГАЗЛИ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1976 год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41540" y="339921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БУРЧМУЛЛА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1959 год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8144" y="297041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ТАШКЕНТ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</a:rPr>
              <a:t>1966 </a:t>
            </a:r>
            <a:r>
              <a:rPr lang="ru-RU" sz="1400" b="1" dirty="0" smtClean="0">
                <a:solidFill>
                  <a:srgbClr val="FF0000"/>
                </a:solidFill>
              </a:rPr>
              <a:t>год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300192" y="256490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ТАВАКСАЙ 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</a:rPr>
              <a:t>1977 год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53060" y="2524267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КАРАТАГ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</a:rPr>
              <a:t>1907 год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32282" y="3362047"/>
            <a:ext cx="1071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АНДИЖАН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</a:rPr>
              <a:t>1902 год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72200" y="4608551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ПСКЕМ 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</a:rPr>
              <a:t>1937 год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35502" y="4608551"/>
            <a:ext cx="915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ПАП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</a:rPr>
              <a:t>1984 год</a:t>
            </a:r>
          </a:p>
        </p:txBody>
      </p:sp>
    </p:spTree>
    <p:extLst>
      <p:ext uri="{BB962C8B-B14F-4D97-AF65-F5344CB8AC3E}">
        <p14:creationId xmlns:p14="http://schemas.microsoft.com/office/powerpoint/2010/main" val="360264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6546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DInara.Umarova.New\Desktop\Car-Insurance-Quotes-Onl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2589"/>
            <a:ext cx="4906361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Users\DInara.Umarova.New\Desktop\0_3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1196752"/>
            <a:ext cx="464077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41277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80528" y="1202496"/>
            <a:ext cx="50040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Ничто </a:t>
            </a:r>
            <a:r>
              <a:rPr lang="ru-RU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не стоит так дешево</a:t>
            </a:r>
          </a:p>
          <a:p>
            <a:pPr lvl="0" algn="ctr"/>
            <a:r>
              <a:rPr lang="ru-RU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и </a:t>
            </a:r>
            <a:endParaRPr lang="ru-RU" sz="32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lvl="0" algn="ctr"/>
            <a:r>
              <a:rPr lang="ru-RU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не </a:t>
            </a:r>
            <a:r>
              <a:rPr lang="ru-RU" sz="3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/>
                <a:cs typeface="Calibri" pitchFamily="34" charset="0"/>
              </a:rPr>
              <a:t>ценится так дорого,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5976" y="4391233"/>
            <a:ext cx="4680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i="1" dirty="0">
                <a:solidFill>
                  <a:srgbClr val="00228E"/>
                </a:solidFill>
                <a:latin typeface="Calibri" pitchFamily="34" charset="0"/>
                <a:ea typeface="Calibri"/>
                <a:cs typeface="Calibri" pitchFamily="34" charset="0"/>
              </a:rPr>
              <a:t>как </a:t>
            </a:r>
            <a:endParaRPr lang="ru-RU" sz="3200" b="1" i="1" dirty="0" smtClean="0">
              <a:solidFill>
                <a:srgbClr val="00228E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lvl="0" algn="ctr"/>
            <a:r>
              <a:rPr lang="ru-RU" sz="3200" b="1" i="1" dirty="0" smtClean="0">
                <a:solidFill>
                  <a:srgbClr val="00228E"/>
                </a:solidFill>
                <a:latin typeface="Calibri" pitchFamily="34" charset="0"/>
                <a:ea typeface="Calibri"/>
                <a:cs typeface="Calibri" pitchFamily="34" charset="0"/>
              </a:rPr>
              <a:t>СТРАХОВОЙ ПОЛИС </a:t>
            </a:r>
          </a:p>
          <a:p>
            <a:pPr lvl="0" algn="ctr"/>
            <a:r>
              <a:rPr lang="ru-RU" sz="3200" b="1" i="1" dirty="0" smtClean="0">
                <a:solidFill>
                  <a:srgbClr val="00228E"/>
                </a:solidFill>
                <a:latin typeface="Calibri" pitchFamily="34" charset="0"/>
                <a:ea typeface="Calibri"/>
                <a:cs typeface="Calibri" pitchFamily="34" charset="0"/>
              </a:rPr>
              <a:t>во </a:t>
            </a:r>
            <a:r>
              <a:rPr lang="ru-RU" sz="3200" b="1" i="1" dirty="0">
                <a:solidFill>
                  <a:srgbClr val="00228E"/>
                </a:solidFill>
                <a:latin typeface="Calibri" pitchFamily="34" charset="0"/>
                <a:ea typeface="Calibri"/>
                <a:cs typeface="Calibri" pitchFamily="34" charset="0"/>
              </a:rPr>
              <a:t>время </a:t>
            </a:r>
            <a:endParaRPr lang="ru-RU" sz="3200" b="1" i="1" dirty="0" smtClean="0">
              <a:solidFill>
                <a:srgbClr val="00228E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lvl="0" algn="ctr"/>
            <a:r>
              <a:rPr lang="ru-RU" sz="3200" b="1" i="1" dirty="0" smtClean="0">
                <a:solidFill>
                  <a:srgbClr val="00228E"/>
                </a:solidFill>
                <a:latin typeface="Calibri" pitchFamily="34" charset="0"/>
                <a:ea typeface="Calibri"/>
                <a:cs typeface="Calibri" pitchFamily="34" charset="0"/>
              </a:rPr>
              <a:t>страхового </a:t>
            </a:r>
            <a:r>
              <a:rPr lang="ru-RU" sz="3200" b="1" i="1" dirty="0">
                <a:solidFill>
                  <a:srgbClr val="00228E"/>
                </a:solidFill>
                <a:latin typeface="Calibri" pitchFamily="34" charset="0"/>
                <a:ea typeface="Calibri"/>
                <a:cs typeface="Calibri" pitchFamily="34" charset="0"/>
              </a:rPr>
              <a:t>случая!</a:t>
            </a:r>
            <a:endParaRPr lang="ru-RU" sz="3200" b="1" dirty="0">
              <a:solidFill>
                <a:srgbClr val="00228E"/>
              </a:solidFill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4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2060848"/>
            <a:ext cx="62589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БЛАГОДАРЮ</a:t>
            </a:r>
            <a:br>
              <a:rPr lang="ru-RU" sz="6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6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 ВНИМАНИЕ!</a:t>
            </a:r>
            <a:endParaRPr lang="ru-RU" sz="6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3795" y="5841210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ЖАХОНГИР ДАДАЖАНОВ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ПЕРВЫЙ ЗАМЕСТИТЕЛЬ ГЕНЕРАЛЬНОГО ДИРЕКТОРА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ОАО «</a:t>
            </a:r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KAPITAL SUG’URTA</a:t>
            </a:r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»</a:t>
            </a:r>
            <a:endParaRPr lang="ru-RU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72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41277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2780928"/>
            <a:ext cx="208823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2564904"/>
            <a:ext cx="18002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4098" name="Picture 2" descr="C:\Users\Bois\Desktop\Uzbekistan 123 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0"/>
            <a:ext cx="9144001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397674" y="1641574"/>
            <a:ext cx="1836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28E"/>
                </a:solidFill>
              </a:rPr>
              <a:t>ТАШКЕНТ</a:t>
            </a:r>
          </a:p>
          <a:p>
            <a:pPr algn="ctr"/>
            <a:r>
              <a:rPr lang="ru-RU" b="1" dirty="0" smtClean="0">
                <a:solidFill>
                  <a:srgbClr val="00228E"/>
                </a:solidFill>
              </a:rPr>
              <a:t>2,3 млн. чел.</a:t>
            </a:r>
          </a:p>
          <a:p>
            <a:pPr algn="ctr"/>
            <a:r>
              <a:rPr lang="ru-RU" b="1" dirty="0" smtClean="0">
                <a:solidFill>
                  <a:srgbClr val="00228E"/>
                </a:solidFill>
              </a:rPr>
              <a:t>8%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544522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28E"/>
                </a:solidFill>
              </a:rPr>
              <a:t>РЕГИОНЫ</a:t>
            </a:r>
          </a:p>
          <a:p>
            <a:pPr algn="ctr"/>
            <a:r>
              <a:rPr lang="ru-RU" b="1" dirty="0" smtClean="0">
                <a:solidFill>
                  <a:srgbClr val="00228E"/>
                </a:solidFill>
              </a:rPr>
              <a:t>27,7 млн. чел.</a:t>
            </a:r>
          </a:p>
          <a:p>
            <a:pPr algn="ctr"/>
            <a:r>
              <a:rPr lang="ru-RU" b="1" dirty="0" smtClean="0">
                <a:solidFill>
                  <a:srgbClr val="00228E"/>
                </a:solidFill>
              </a:rPr>
              <a:t>92%</a:t>
            </a:r>
            <a:endParaRPr lang="ru-RU" b="1" dirty="0">
              <a:solidFill>
                <a:srgbClr val="00228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633" y="600383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ЧИСЛЕННОСТЬ НАСЕЛЕНИЯ РЕСПУБЛИКИ УЗБЕКИСТАН НА НАЧАЛО 2013 ГОДА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0" y="5445224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28E"/>
                </a:solidFill>
              </a:rPr>
              <a:t>СТРАХОВАЯ ПРЕМИЯ </a:t>
            </a:r>
            <a:br>
              <a:rPr lang="ru-RU" b="1" dirty="0" smtClean="0">
                <a:solidFill>
                  <a:srgbClr val="00228E"/>
                </a:solidFill>
              </a:rPr>
            </a:br>
            <a:r>
              <a:rPr lang="ru-RU" b="1" dirty="0" smtClean="0">
                <a:solidFill>
                  <a:srgbClr val="00228E"/>
                </a:solidFill>
              </a:rPr>
              <a:t>НА ДУШУ НАСЕЛЕНИЯ</a:t>
            </a:r>
          </a:p>
          <a:p>
            <a:pPr algn="ctr"/>
            <a:r>
              <a:rPr lang="ru-RU" b="1" dirty="0" smtClean="0">
                <a:solidFill>
                  <a:srgbClr val="00228E"/>
                </a:solidFill>
              </a:rPr>
              <a:t>Ташкент</a:t>
            </a: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– </a:t>
            </a:r>
            <a:r>
              <a:rPr lang="ru-RU" b="1" dirty="0" smtClean="0">
                <a:solidFill>
                  <a:srgbClr val="FF0000"/>
                </a:solidFill>
              </a:rPr>
              <a:t>72 тыс. сум</a:t>
            </a:r>
          </a:p>
          <a:p>
            <a:pPr algn="ctr"/>
            <a:r>
              <a:rPr lang="ru-RU" b="1" dirty="0" smtClean="0">
                <a:solidFill>
                  <a:srgbClr val="00228E"/>
                </a:solidFill>
              </a:rPr>
              <a:t>  Регионы </a:t>
            </a: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– </a:t>
            </a:r>
            <a:r>
              <a:rPr lang="ru-RU" b="1" dirty="0" smtClean="0">
                <a:solidFill>
                  <a:srgbClr val="FF0000"/>
                </a:solidFill>
              </a:rPr>
              <a:t>4,4 тыс. сум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42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ois\Desktop\Uzbekistan 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2519" y="58933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СОБРАННЫЕ ПРЕМИИ ПО СТРАХОВОМУ РЫНКУ УЗБЕКИСТАНА ЗА 2012 ГОД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0545" y="1641574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28E"/>
                </a:solidFill>
              </a:rPr>
              <a:t>ТАШКЕНТ</a:t>
            </a:r>
          </a:p>
          <a:p>
            <a:pPr algn="ctr"/>
            <a:r>
              <a:rPr lang="ru-RU" b="1" dirty="0" smtClean="0">
                <a:solidFill>
                  <a:srgbClr val="00228E"/>
                </a:solidFill>
              </a:rPr>
              <a:t>165,7 млрд. сум</a:t>
            </a:r>
          </a:p>
          <a:p>
            <a:pPr algn="ctr"/>
            <a:r>
              <a:rPr lang="ru-RU" b="1" dirty="0" smtClean="0">
                <a:solidFill>
                  <a:srgbClr val="00228E"/>
                </a:solidFill>
              </a:rPr>
              <a:t>58%</a:t>
            </a: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70" y="5445224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28E"/>
                </a:solidFill>
              </a:rPr>
              <a:t>РЕГИОНЫ</a:t>
            </a:r>
          </a:p>
          <a:p>
            <a:pPr algn="ctr"/>
            <a:r>
              <a:rPr lang="ru-RU" b="1" dirty="0" smtClean="0">
                <a:solidFill>
                  <a:srgbClr val="00228E"/>
                </a:solidFill>
              </a:rPr>
              <a:t>120,2 млрд. сум</a:t>
            </a:r>
          </a:p>
          <a:p>
            <a:pPr algn="ctr"/>
            <a:r>
              <a:rPr lang="ru-RU" b="1" dirty="0" smtClean="0">
                <a:solidFill>
                  <a:srgbClr val="00228E"/>
                </a:solidFill>
              </a:rPr>
              <a:t>42%</a:t>
            </a:r>
            <a:endParaRPr lang="ru-RU" b="1" dirty="0">
              <a:solidFill>
                <a:srgbClr val="00228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8028" y="6023029"/>
            <a:ext cx="2768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28E"/>
                </a:solidFill>
              </a:rPr>
              <a:t>ВАЛОВЫЙ СБОР ПРЕМИЙ</a:t>
            </a:r>
          </a:p>
          <a:p>
            <a:pPr algn="ctr"/>
            <a:r>
              <a:rPr lang="ru-RU" b="1" dirty="0" smtClean="0">
                <a:solidFill>
                  <a:srgbClr val="00228E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285,9 млрд. сум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8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nara.Umarova.GO\AppData\Local\Microsoft\Windows\Temporary Internet Files\Content.Outlook\14WQ1GEL\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69" y="-79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589330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СТРАХОВЫЕ ВЫПЛАТЫ ПО СТРАХОВОМУ РЫНКУ УЗБЕКИСТАНА ЗА 2012 ГОД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4208" y="1641574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28E"/>
                </a:solidFill>
              </a:rPr>
              <a:t>ТАШКЕНТ</a:t>
            </a:r>
          </a:p>
          <a:p>
            <a:pPr algn="ctr"/>
            <a:r>
              <a:rPr lang="ru-RU" b="1" dirty="0" smtClean="0">
                <a:solidFill>
                  <a:srgbClr val="00228E"/>
                </a:solidFill>
              </a:rPr>
              <a:t>33,6 млрд. сум</a:t>
            </a:r>
          </a:p>
          <a:p>
            <a:pPr algn="ctr"/>
            <a:r>
              <a:rPr lang="ru-RU" b="1" dirty="0" smtClean="0">
                <a:solidFill>
                  <a:srgbClr val="00228E"/>
                </a:solidFill>
              </a:rPr>
              <a:t>72%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5373216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28E"/>
                </a:solidFill>
              </a:rPr>
              <a:t>РЕГИОНЫ</a:t>
            </a:r>
          </a:p>
          <a:p>
            <a:pPr algn="ctr"/>
            <a:r>
              <a:rPr lang="ru-RU" b="1" dirty="0" smtClean="0">
                <a:solidFill>
                  <a:srgbClr val="00228E"/>
                </a:solidFill>
              </a:rPr>
              <a:t>13,4 млрд. сум</a:t>
            </a:r>
          </a:p>
          <a:p>
            <a:pPr algn="ctr"/>
            <a:r>
              <a:rPr lang="ru-RU" b="1" dirty="0" smtClean="0">
                <a:solidFill>
                  <a:srgbClr val="00228E"/>
                </a:solidFill>
              </a:rPr>
              <a:t>28%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6112" y="5984206"/>
            <a:ext cx="2768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28E"/>
                </a:solidFill>
              </a:rPr>
              <a:t>ВАЛОВЫЕ ВЫПЛАТЫ</a:t>
            </a:r>
          </a:p>
          <a:p>
            <a:pPr algn="ctr"/>
            <a:r>
              <a:rPr lang="ru-RU" b="1" dirty="0" smtClean="0">
                <a:solidFill>
                  <a:srgbClr val="00228E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47, 0 млрд. сум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6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nara.Umarova.GO\AppData\Local\Microsoft\Windows\Temporary Internet Files\Content.Outlook\14WQ1GEL\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404664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ПРИНЯТЫЕ СТРАХОВЫЕ ОБЯЗАТЕЛЬСТВА ПО СТРАХОВОМУ РЫНКУ УЗБЕКИСТАНА ЗА 2012 ГОД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1412776"/>
            <a:ext cx="1870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rgbClr val="00228E"/>
              </a:solidFill>
            </a:endParaRPr>
          </a:p>
          <a:p>
            <a:pPr algn="ctr"/>
            <a:r>
              <a:rPr lang="ru-RU" b="1" dirty="0" smtClean="0">
                <a:solidFill>
                  <a:srgbClr val="00228E"/>
                </a:solidFill>
              </a:rPr>
              <a:t>ТАШКЕНТ</a:t>
            </a:r>
          </a:p>
          <a:p>
            <a:pPr algn="ctr"/>
            <a:r>
              <a:rPr lang="ru-RU" b="1" dirty="0" smtClean="0">
                <a:solidFill>
                  <a:srgbClr val="00228E"/>
                </a:solidFill>
              </a:rPr>
              <a:t>76,5 трлн. Сум 69%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5440975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28E"/>
                </a:solidFill>
              </a:rPr>
              <a:t>РЕГИОНЫ</a:t>
            </a:r>
          </a:p>
          <a:p>
            <a:pPr algn="ctr"/>
            <a:r>
              <a:rPr lang="ru-RU" b="1" dirty="0" smtClean="0">
                <a:solidFill>
                  <a:srgbClr val="00228E"/>
                </a:solidFill>
              </a:rPr>
              <a:t>34,7 трлн. сум</a:t>
            </a:r>
          </a:p>
          <a:p>
            <a:pPr algn="ctr"/>
            <a:r>
              <a:rPr lang="ru-RU" b="1" dirty="0" smtClean="0">
                <a:solidFill>
                  <a:srgbClr val="00228E"/>
                </a:solidFill>
              </a:rPr>
              <a:t>31%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5532" y="5689841"/>
            <a:ext cx="2768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28E"/>
                </a:solidFill>
              </a:rPr>
              <a:t>ПРИНЯТЫЕ ОБЯЗАТЕЛЬСТВА</a:t>
            </a:r>
          </a:p>
          <a:p>
            <a:pPr algn="ctr"/>
            <a:r>
              <a:rPr lang="ru-RU" b="1" dirty="0" smtClean="0">
                <a:solidFill>
                  <a:srgbClr val="00228E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111,3 трлн. сум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33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ois\Desktop\Uzbekistan 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5536" y="141277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576" y="41366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КОЛИЧЕСТВО ЗАКЛЮЧЁННЫХ ДОГОВОРОВ НА СТРАХОВОМ РЫНКЕ УЗБЕКИСТАНА ЗА 2012 ГОД 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4969" y="1700808"/>
            <a:ext cx="1476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28E"/>
                </a:solidFill>
              </a:rPr>
              <a:t>ТАШКЕНТ</a:t>
            </a:r>
          </a:p>
          <a:p>
            <a:pPr algn="ctr"/>
            <a:r>
              <a:rPr lang="ru-RU" b="1" dirty="0" smtClean="0">
                <a:solidFill>
                  <a:srgbClr val="00228E"/>
                </a:solidFill>
              </a:rPr>
              <a:t>647 309 шт.</a:t>
            </a:r>
          </a:p>
          <a:p>
            <a:pPr algn="ctr"/>
            <a:r>
              <a:rPr lang="ru-RU" b="1" dirty="0" smtClean="0">
                <a:solidFill>
                  <a:srgbClr val="00228E"/>
                </a:solidFill>
              </a:rPr>
              <a:t>11%</a:t>
            </a:r>
            <a:endParaRPr lang="ru-RU" b="1" dirty="0">
              <a:solidFill>
                <a:srgbClr val="00228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5445224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28E"/>
                </a:solidFill>
              </a:rPr>
              <a:t>РЕГИОНЫ</a:t>
            </a:r>
          </a:p>
          <a:p>
            <a:pPr algn="ctr"/>
            <a:r>
              <a:rPr lang="ru-RU" b="1" dirty="0" smtClean="0">
                <a:solidFill>
                  <a:srgbClr val="00228E"/>
                </a:solidFill>
              </a:rPr>
              <a:t>5 445 413 шт.</a:t>
            </a:r>
          </a:p>
          <a:p>
            <a:pPr algn="ctr"/>
            <a:r>
              <a:rPr lang="ru-RU" b="1" dirty="0" smtClean="0">
                <a:solidFill>
                  <a:srgbClr val="00228E"/>
                </a:solidFill>
              </a:rPr>
              <a:t>89%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72200" y="5445224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28E"/>
                </a:solidFill>
              </a:rPr>
              <a:t>ОБЩЕЕ КОЛИЧЕСТВО ЗАКЛЮЧЁННЫХ </a:t>
            </a:r>
            <a:r>
              <a:rPr lang="ru-RU" b="1" dirty="0" smtClean="0">
                <a:solidFill>
                  <a:srgbClr val="00228E"/>
                </a:solidFill>
              </a:rPr>
              <a:t>ДОГОВОРОВ</a:t>
            </a:r>
          </a:p>
          <a:p>
            <a:pPr algn="ctr"/>
            <a:r>
              <a:rPr lang="ru-RU" b="1" dirty="0" smtClean="0">
                <a:solidFill>
                  <a:srgbClr val="00228E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6 092 722 </a:t>
            </a:r>
            <a:r>
              <a:rPr lang="ru-RU" b="1" dirty="0" smtClean="0">
                <a:solidFill>
                  <a:srgbClr val="FF0000"/>
                </a:solidFill>
              </a:rPr>
              <a:t>шт.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41277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098" name="Picture 2" descr="E:\6546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301092916"/>
              </p:ext>
            </p:extLst>
          </p:nvPr>
        </p:nvGraphicFramePr>
        <p:xfrm>
          <a:off x="107504" y="1124744"/>
          <a:ext cx="609600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622317918"/>
              </p:ext>
            </p:extLst>
          </p:nvPr>
        </p:nvGraphicFramePr>
        <p:xfrm>
          <a:off x="2771800" y="3645024"/>
          <a:ext cx="6144344" cy="3225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74297" y="404664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РЕДНИЙ СТРАХОВОЙ ТАРИФ И УРОВЕНЬ ВЫПЛАТ В РАЗРЕЗЕ РЕГИОНОВ </a:t>
            </a: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РЕСПУБЛИКИ 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УЗБЕКИСТАН ЗА 2012 ГОД</a:t>
            </a:r>
          </a:p>
        </p:txBody>
      </p:sp>
    </p:spTree>
    <p:extLst>
      <p:ext uri="{BB962C8B-B14F-4D97-AF65-F5344CB8AC3E}">
        <p14:creationId xmlns:p14="http://schemas.microsoft.com/office/powerpoint/2010/main" val="336089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41277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098" name="Picture 2" descr="E:\6546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9512" y="404664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ДОЛЯ СТРАХОВЫХ ПРЕМИЙ В 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РАЗРЕЗЕ </a:t>
            </a: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10-КИ ЛИДЕРОВ СТРАХОВОГО РЫНКА</a:t>
            </a:r>
          </a:p>
          <a:p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РЕСПУБЛИКИ УЗБЕКИСТАН ЗА 2012 ГОД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85362590"/>
              </p:ext>
            </p:extLst>
          </p:nvPr>
        </p:nvGraphicFramePr>
        <p:xfrm>
          <a:off x="179512" y="1196752"/>
          <a:ext cx="914501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84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41277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098" name="Picture 2" descr="E:\6546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9512" y="404664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ДОЛЯ СТРАХОВЫХ ВЫПЛАТ В 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РАЗРЕЗЕ </a:t>
            </a:r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10-КИ ЛИДЕРОВ СТРАХОВОГО РЫНКА </a:t>
            </a:r>
          </a:p>
          <a:p>
            <a:r>
              <a:rPr lang="ru-RU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РЕСПУБЛИКИ 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УЗБЕКИСТАН ЗА 2012 ГОД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73743087"/>
              </p:ext>
            </p:extLst>
          </p:nvPr>
        </p:nvGraphicFramePr>
        <p:xfrm>
          <a:off x="-252536" y="1313384"/>
          <a:ext cx="950505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264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6758</TotalTime>
  <Words>293</Words>
  <Application>Microsoft Office PowerPoint</Application>
  <PresentationFormat>Экран (4:3)</PresentationFormat>
  <Paragraphs>93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Апекс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Dinara Umarova</dc:creator>
  <cp:lastModifiedBy>Denis</cp:lastModifiedBy>
  <cp:revision>582</cp:revision>
  <cp:lastPrinted>2013-04-24T10:55:26Z</cp:lastPrinted>
  <dcterms:created xsi:type="dcterms:W3CDTF">2013-01-22T10:49:39Z</dcterms:created>
  <dcterms:modified xsi:type="dcterms:W3CDTF">2013-04-25T09:04:37Z</dcterms:modified>
</cp:coreProperties>
</file>