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23"/>
  </p:notesMasterIdLst>
  <p:handoutMasterIdLst>
    <p:handoutMasterId r:id="rId24"/>
  </p:handoutMasterIdLst>
  <p:sldIdLst>
    <p:sldId id="282" r:id="rId2"/>
    <p:sldId id="309" r:id="rId3"/>
    <p:sldId id="312" r:id="rId4"/>
    <p:sldId id="257" r:id="rId5"/>
    <p:sldId id="301" r:id="rId6"/>
    <p:sldId id="330" r:id="rId7"/>
    <p:sldId id="313" r:id="rId8"/>
    <p:sldId id="268" r:id="rId9"/>
    <p:sldId id="269" r:id="rId10"/>
    <p:sldId id="328" r:id="rId11"/>
    <p:sldId id="317" r:id="rId12"/>
    <p:sldId id="327" r:id="rId13"/>
    <p:sldId id="284" r:id="rId14"/>
    <p:sldId id="334" r:id="rId15"/>
    <p:sldId id="333" r:id="rId16"/>
    <p:sldId id="303" r:id="rId17"/>
    <p:sldId id="332" r:id="rId18"/>
    <p:sldId id="302" r:id="rId19"/>
    <p:sldId id="329" r:id="rId20"/>
    <p:sldId id="290" r:id="rId21"/>
    <p:sldId id="298" r:id="rId22"/>
  </p:sldIdLst>
  <p:sldSz cx="9144000" cy="6858000" type="screen4x3"/>
  <p:notesSz cx="681355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FFCC"/>
    <a:srgbClr val="FF6600"/>
    <a:srgbClr val="009900"/>
    <a:srgbClr val="33CC33"/>
    <a:srgbClr val="0000FF"/>
    <a:srgbClr val="CCFF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49" autoAdjust="0"/>
    <p:restoredTop sz="89282" autoAdjust="0"/>
  </p:normalViewPr>
  <p:slideViewPr>
    <p:cSldViewPr>
      <p:cViewPr>
        <p:scale>
          <a:sx n="100" d="100"/>
          <a:sy n="100" d="100"/>
        </p:scale>
        <p:origin x="-32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435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5F4B53A-7091-448B-AA54-3EB212393425}" type="datetimeFigureOut">
              <a:rPr lang="ru-RU"/>
              <a:pPr/>
              <a:t>24.04.2013</a:t>
            </a:fld>
            <a:endParaRPr lang="ru-RU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435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92E2848-7BBF-4884-81CB-45C5F51E42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060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435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55" y="4724202"/>
            <a:ext cx="545084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435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BA88E89-4135-4F5D-8E4B-A71C035BB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2950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1C83F-01CB-4AD2-BAE0-07BCCE881F09}" type="slidenum">
              <a:rPr lang="ru-RU"/>
              <a:pPr/>
              <a:t>1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Уважаемый председатель</a:t>
            </a:r>
          </a:p>
          <a:p>
            <a:r>
              <a:rPr lang="ru-RU" dirty="0" smtClean="0"/>
              <a:t>Уважаемые гости и участники конференции</a:t>
            </a:r>
          </a:p>
          <a:p>
            <a:r>
              <a:rPr lang="ru-RU" dirty="0" smtClean="0"/>
              <a:t>Дамы и господа,</a:t>
            </a:r>
          </a:p>
          <a:p>
            <a:r>
              <a:rPr lang="ru-RU" dirty="0" smtClean="0"/>
              <a:t>Позвольте представить обзор факторов устойчивости банковской системы Узбекистана и ее роли в поддержке развития реального сектора экономики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7B6F5-88BA-4FAC-84CA-476F33D5E44F}" type="slidenum">
              <a:rPr lang="ru-RU"/>
              <a:pPr/>
              <a:t>2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Наверное, есть смысл начать с изложения фактов и некоторых данных по банковской системе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7B6F5-88BA-4FAC-84CA-476F33D5E44F}" type="slidenum">
              <a:rPr lang="ru-RU"/>
              <a:pPr/>
              <a:t>4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Наверное, есть смысл начать с изложения фактов и некоторых данных по банковской системе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1C83F-01CB-4AD2-BAE0-07BCCE881F09}" type="slidenum">
              <a:rPr lang="ru-RU"/>
              <a:pPr/>
              <a:t>10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Уважаемый председатель</a:t>
            </a:r>
          </a:p>
          <a:p>
            <a:r>
              <a:rPr lang="ru-RU" dirty="0" smtClean="0"/>
              <a:t>Уважаемые гости и участники конференции</a:t>
            </a:r>
          </a:p>
          <a:p>
            <a:r>
              <a:rPr lang="ru-RU" dirty="0" smtClean="0"/>
              <a:t>Дамы и господа,</a:t>
            </a:r>
          </a:p>
          <a:p>
            <a:r>
              <a:rPr lang="ru-RU" dirty="0" smtClean="0"/>
              <a:t>Позвольте представить обзор факторов устойчивости банковской системы Узбекистана и ее роли в поддержке развития реального сектора экономики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1C83F-01CB-4AD2-BAE0-07BCCE881F09}" type="slidenum">
              <a:rPr lang="ru-RU"/>
              <a:pPr/>
              <a:t>19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Уважаемый председатель</a:t>
            </a:r>
          </a:p>
          <a:p>
            <a:r>
              <a:rPr lang="ru-RU" dirty="0" smtClean="0"/>
              <a:t>Уважаемые гости и участники конференции</a:t>
            </a:r>
          </a:p>
          <a:p>
            <a:r>
              <a:rPr lang="ru-RU" dirty="0" smtClean="0"/>
              <a:t>Дамы и господа,</a:t>
            </a:r>
          </a:p>
          <a:p>
            <a:r>
              <a:rPr lang="ru-RU" dirty="0" smtClean="0"/>
              <a:t>Позвольте представить обзор факторов устойчивости банковской системы Узбекистана и ее роли в поддержке развития реального сектора экономики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59435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D0727E-5A7E-4D2C-9ADB-7279BCBB5703}" type="slidenum">
              <a:rPr lang="ru-RU" sz="1200">
                <a:latin typeface="Arial" charset="0"/>
              </a:rPr>
              <a:pPr algn="r"/>
              <a:t>21</a:t>
            </a:fld>
            <a:endParaRPr lang="ru-RU" sz="1200">
              <a:latin typeface="Arial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7C40-53FE-4C61-B186-E04237C49D6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0A93-E72E-41E3-B0EB-8AF046C71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18AC-1FD5-4139-9CE5-5F9686C4A47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66F-620E-499C-BF90-28D5962B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44EA-DD3E-4425-B8FB-58CA3330D1E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695-034C-439D-A443-F90B01CAA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D0DA-0E7F-4DB4-B56B-B021403420E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3E7-13A5-4DCA-96DC-7C84DE334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C3E6-8733-4151-96FD-1702DF552B0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1763-ECAE-4048-96C2-B1745ED3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6AF-FA2F-45C5-BF4E-A9E31A8412A3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40C9-13EA-43D3-892B-8BD6A7C38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7299-9571-4338-9A06-BA62B8767911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67D-9732-4AEE-A4E6-9E8BA1EE6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E884-8F88-4B5C-AE30-07787E5A70F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B990-FFE1-4041-BB87-3524AC265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E89C-B6C2-494C-88D6-FE15600E6B8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DB2F-C22A-4FB5-AE40-C726D18A9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90E9-2E03-47D8-9AE6-5B73EB28C9B8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D34-E73E-4E47-ABBC-726C7ED4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2C9-92B8-4139-8145-ECE3E1ABE3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801BCB-4627-4A1F-8BA8-85DEF7C55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F3ECB6-EFAB-48CE-8C71-3EE168636A4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20C6EE-1DE5-4D14-B956-5E7F256A14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Microsoft_Office_Excel2.xls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_____Microsoft_Office_Excel3.xls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Microsoft_Office_Excel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 descr="Graphi2c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4286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4414" y="2857496"/>
            <a:ext cx="7643866" cy="1741476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</a:rPr>
              <a:t>БАНКОВСКАЯ СИСТЕМА РЕСПУБЛИКИ УЗБЕКИСТАН </a:t>
            </a:r>
            <a:br>
              <a:rPr lang="ru-RU" sz="2700" b="1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И ЕЕ РОЛЬ В РАЗВИТИИ ЭКОНОМИКИ СТРАНЫ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3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5072074"/>
            <a:ext cx="43577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/>
            <a:r>
              <a:rPr lang="ru-RU" sz="2000" b="1" dirty="0" smtClean="0">
                <a:solidFill>
                  <a:srgbClr val="002060"/>
                </a:solidFill>
              </a:rPr>
              <a:t>А. </a:t>
            </a:r>
            <a:r>
              <a:rPr lang="ru-RU" sz="2000" b="1" dirty="0" err="1" smtClean="0">
                <a:solidFill>
                  <a:srgbClr val="002060"/>
                </a:solidFill>
              </a:rPr>
              <a:t>Хайдаров</a:t>
            </a:r>
            <a:r>
              <a:rPr lang="en-US" sz="2000" b="1" dirty="0" smtClean="0">
                <a:solidFill>
                  <a:srgbClr val="002060"/>
                </a:solidFill>
              </a:rPr>
              <a:t>,</a:t>
            </a:r>
          </a:p>
          <a:p>
            <a:pPr marL="342900" indent="-342900" algn="r"/>
            <a:r>
              <a:rPr lang="ru-RU" sz="2000" b="1" dirty="0" smtClean="0">
                <a:solidFill>
                  <a:srgbClr val="002060"/>
                </a:solidFill>
              </a:rPr>
              <a:t>Заместитель председателя</a:t>
            </a:r>
            <a:r>
              <a:rPr lang="en-US" sz="2000" b="1" dirty="0" smtClean="0">
                <a:solidFill>
                  <a:srgbClr val="002060"/>
                </a:solidFill>
              </a:rPr>
              <a:t>,</a:t>
            </a:r>
          </a:p>
          <a:p>
            <a:pPr marL="342900" indent="-342900" algn="r"/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Центрального банка Республики Узбекистан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 descr="Graphi2c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4286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4414" y="2857496"/>
            <a:ext cx="7643866" cy="1741476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II. </a:t>
            </a:r>
            <a:r>
              <a:rPr lang="ru-RU" sz="3000" b="1" dirty="0" smtClean="0">
                <a:solidFill>
                  <a:schemeClr val="bg1"/>
                </a:solidFill>
              </a:rPr>
              <a:t>РОЛЬ БАНКОВСКОЙ СИСТЕМЫ В РАЗВИТИИ ЭКОНОМИКИ СТРАНЫ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6643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1FDB5049-322E-4621-89ED-DA3AE4F2D248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11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26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57225" y="333375"/>
            <a:ext cx="7858179" cy="5238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Механизмы влияния </a:t>
            </a:r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банковской системы </a:t>
            </a:r>
            <a:r>
              <a:rPr lang="en-US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                                              </a:t>
            </a:r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на развитие экономики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8596" y="1071546"/>
            <a:ext cx="8501121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12700">
              <a:spcBef>
                <a:spcPts val="1200"/>
              </a:spcBef>
              <a:spcAft>
                <a:spcPts val="600"/>
              </a:spcAft>
              <a:buSzPct val="120000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Банковская система способствует экономическому развитию страны путем:</a:t>
            </a:r>
          </a:p>
          <a:p>
            <a:pPr marL="444500" indent="-266700" algn="just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перенаправления свободных средств населения и бизнеса на реализацию инвестиционных проектов;</a:t>
            </a:r>
          </a:p>
          <a:p>
            <a:pPr marL="444500" indent="-266700" algn="just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стимулирования эффективного использования ресурсов за счет качественного анализа окупаемости инвестиционных проектов;</a:t>
            </a:r>
          </a:p>
          <a:p>
            <a:pPr marL="444500" indent="-266700" algn="just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стимулирования роста совокупного спроса в экономике, объемов внутренней и внешней торговли за счет предоставления:</a:t>
            </a:r>
          </a:p>
          <a:p>
            <a:pPr marL="622300" indent="-1778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кредитов; </a:t>
            </a:r>
          </a:p>
          <a:p>
            <a:pPr marL="622300" indent="-1778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услуг по гарантированию платежей, и других платежных услуг (банковские карточки, банковские чеки).  </a:t>
            </a:r>
            <a:endParaRPr lang="en-US" sz="2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1800" indent="-342900">
              <a:spcBef>
                <a:spcPts val="1200"/>
              </a:spcBef>
              <a:spcAft>
                <a:spcPts val="600"/>
              </a:spcAft>
              <a:buSzPct val="120000"/>
            </a:pP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1FDB5049-322E-4621-89ED-DA3AE4F2D248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12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26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57225" y="333375"/>
            <a:ext cx="7858179" cy="5238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Основные </a:t>
            </a:r>
            <a:r>
              <a:rPr lang="ru-RU" sz="2400" b="1" dirty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формы банковского финансирования </a:t>
            </a:r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экономики в Республике Узбекистан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1071547"/>
            <a:ext cx="8501121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1800" indent="-342900">
              <a:spcBef>
                <a:spcPts val="12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Кредитное финансирование: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предоставление долгосрочных кредитов для финансирования  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крупных и других инвестиционных проектов;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предоставление кредитов для пополнения оборотных средств 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производственных предприятий;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кредитование малого бизнеса;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ипотечные кредиты;</a:t>
            </a:r>
          </a:p>
          <a:p>
            <a:pPr marL="44450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потребительские кредиты</a:t>
            </a:r>
          </a:p>
          <a:p>
            <a:pPr marL="431800" indent="-342900">
              <a:spcBef>
                <a:spcPts val="12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Инвестиции:</a:t>
            </a:r>
          </a:p>
          <a:p>
            <a:pPr marL="622300" indent="-17780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инвестиции в ценные бумаги;</a:t>
            </a:r>
          </a:p>
          <a:p>
            <a:pPr marL="622300" indent="-17780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инвестиции в производственные предприятия.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527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3B0F6333-99A5-4F93-AF72-2B09F6BDBBE5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13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638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12775" y="1285860"/>
            <a:ext cx="8280400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1800" indent="-342900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Финансирование инвестиционных проектов на основе их тщательного анализа, и только при условии полной окупаемости. </a:t>
            </a:r>
          </a:p>
          <a:p>
            <a:pPr marL="431800" indent="-342900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Крупные инвестиционные проекты в обязательном порядке проходят дополнительную независимую экспертизу. </a:t>
            </a:r>
          </a:p>
          <a:p>
            <a:pPr marL="431800" indent="-342900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финансировании инвестиционных проектов предпочтение отдается проектам, предусматривающим:</a:t>
            </a:r>
          </a:p>
          <a:p>
            <a:pPr marL="787400" indent="-342900" algn="just"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внедрение передовых, энергоэффективных и экологически безопасных производственных технологий;</a:t>
            </a:r>
          </a:p>
          <a:p>
            <a:pPr marL="787400" indent="-342900" algn="just"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модернизацию и технологическое перевооружение производства; </a:t>
            </a:r>
          </a:p>
          <a:p>
            <a:pPr marL="817563" indent="-373063" algn="just"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экспортоориентированной и импорто-замещающей продукции.  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928663" y="285728"/>
            <a:ext cx="8107388" cy="6461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Основные принципы банковского финансирования экономики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2" descr="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755650" y="214290"/>
            <a:ext cx="8229600" cy="7858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Динамика объемов кредитования экономики 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68760"/>
            <a:ext cx="8572560" cy="4874884"/>
          </a:xfrm>
        </p:spPr>
        <p:txBody>
          <a:bodyPr/>
          <a:lstStyle/>
          <a:p>
            <a:pPr marL="1031875" lvl="1" indent="-509588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None/>
            </a:pPr>
            <a:endParaRPr lang="en-US" sz="2400" b="1" dirty="0">
              <a:solidFill>
                <a:srgbClr val="000066"/>
              </a:solidFill>
              <a:latin typeface="Tahoma" pitchFamily="34" charset="0"/>
              <a:ea typeface="+mn-ea"/>
              <a:cs typeface="+mn-cs"/>
            </a:endParaRPr>
          </a:p>
          <a:p>
            <a:pPr marL="1031875" lvl="1" indent="-509588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4744" y="3929066"/>
            <a:ext cx="3276624" cy="17049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031875" marR="0" lvl="1" indent="-509588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5059" name="Object 2"/>
          <p:cNvGraphicFramePr>
            <a:graphicFrameLocks noChangeAspect="1"/>
          </p:cNvGraphicFramePr>
          <p:nvPr/>
        </p:nvGraphicFramePr>
        <p:xfrm>
          <a:off x="330200" y="1285860"/>
          <a:ext cx="8610600" cy="4657740"/>
        </p:xfrm>
        <a:graphic>
          <a:graphicData uri="http://schemas.openxmlformats.org/presentationml/2006/ole">
            <p:oleObj spid="_x0000_s45059" name="Лист" r:id="rId4" imgW="4486275" imgH="2505075" progId="Excel.Sheet.12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1FDB5049-322E-4621-89ED-DA3AE4F2D248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15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26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57225" y="333375"/>
            <a:ext cx="7858179" cy="5238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Структура выделяемых кредитов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1357298"/>
            <a:ext cx="8501121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266700" algn="just">
              <a:spcBef>
                <a:spcPts val="12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2007-2012гг.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средний годовой прирост объемов кредитования экономики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превысил 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33%,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 marL="622300" indent="-177800" algn="just">
              <a:spcBef>
                <a:spcPts val="1200"/>
              </a:spcBef>
              <a:spcAft>
                <a:spcPts val="600"/>
              </a:spcAft>
              <a:buSzPct val="120000"/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объемы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инвестиционных кредитов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модернизацию и технологическое перевооружение предприятий за последние           5 лет увеличились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3,8 раза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44500" indent="-266700" algn="just">
              <a:spcBef>
                <a:spcPts val="18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Стабильное увеличение доли долгосрочных кредитов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кредитном портфеле банков, которая по итогам 2012 года достигла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79,1%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266700" algn="just">
              <a:spcBef>
                <a:spcPts val="18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Кредиты субъектам малого бизнеса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26%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общего объема кредитования экономики.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527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755650" y="214290"/>
            <a:ext cx="8229600" cy="7858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Кредитование субъектов малого бизнеса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71612"/>
            <a:ext cx="8572560" cy="4572032"/>
          </a:xfrm>
        </p:spPr>
        <p:txBody>
          <a:bodyPr/>
          <a:lstStyle/>
          <a:p>
            <a:pPr marL="1031875" lvl="1" indent="-509588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None/>
            </a:pPr>
            <a:endParaRPr lang="en-US" sz="2400" b="1" dirty="0">
              <a:solidFill>
                <a:srgbClr val="000066"/>
              </a:solidFill>
              <a:latin typeface="Tahoma" pitchFamily="34" charset="0"/>
              <a:ea typeface="+mn-ea"/>
              <a:cs typeface="+mn-cs"/>
            </a:endParaRPr>
          </a:p>
          <a:p>
            <a:pPr marL="1031875" lvl="1" indent="-509588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4744" y="3929066"/>
            <a:ext cx="3276624" cy="17049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031875" marR="0" lvl="1" indent="-509588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1285860"/>
            <a:ext cx="860745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1800" indent="-342900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Малый бизнес -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локомотив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экономического развития страны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87400" indent="-342900" algn="just">
              <a:spcBef>
                <a:spcPts val="1200"/>
              </a:spcBef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производит  более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54% ВВП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страны и его доля постоянно увеличивается;</a:t>
            </a:r>
          </a:p>
          <a:p>
            <a:pPr marL="787400" indent="-342900" algn="just">
              <a:spcBef>
                <a:spcPts val="1200"/>
              </a:spcBef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доля в общем объеме экспорта страны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15,7%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87400" indent="-342900" algn="just">
              <a:spcBef>
                <a:spcPts val="1200"/>
              </a:spcBef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нем трудоустроены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75,7%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занятого населения.  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marL="431800" indent="-342900" algn="just">
              <a:spcBef>
                <a:spcPts val="1200"/>
              </a:spcBef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Стабильный рост объемов кредитования субъектов малого бизнеса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ежегодно в среднем на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46%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2007-2012 гг.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(Диаграмма 2)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31800" indent="-342900" algn="just">
              <a:spcBef>
                <a:spcPts val="12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микрокредитов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общем объеме кредитования малого бизнеса достигла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22%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против 12% в 2000 году.</a:t>
            </a:r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2" descr="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755650" y="214290"/>
            <a:ext cx="8229600" cy="7858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Диаграмма 2: Динамика кредитования                        малого бизнеса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68760"/>
            <a:ext cx="8572560" cy="4874884"/>
          </a:xfrm>
        </p:spPr>
        <p:txBody>
          <a:bodyPr/>
          <a:lstStyle/>
          <a:p>
            <a:pPr marL="1031875" lvl="1" indent="-509588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None/>
            </a:pPr>
            <a:endParaRPr lang="en-US" sz="2400" b="1" dirty="0">
              <a:solidFill>
                <a:srgbClr val="000066"/>
              </a:solidFill>
              <a:latin typeface="Tahoma" pitchFamily="34" charset="0"/>
              <a:ea typeface="+mn-ea"/>
              <a:cs typeface="+mn-cs"/>
            </a:endParaRPr>
          </a:p>
          <a:p>
            <a:pPr marL="1031875" lvl="1" indent="-509588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4744" y="3929066"/>
            <a:ext cx="3276624" cy="17049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031875" marR="0" lvl="1" indent="-509588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333375" y="1285875"/>
          <a:ext cx="8629650" cy="4905375"/>
        </p:xfrm>
        <a:graphic>
          <a:graphicData uri="http://schemas.openxmlformats.org/presentationml/2006/ole">
            <p:oleObj spid="_x0000_s38916" name="Лист" r:id="rId4" imgW="3429000" imgH="1943280" progId="Excel.Sheet.12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755650" y="-100013"/>
            <a:ext cx="8229600" cy="13716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Ипотечное кредитование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071546"/>
            <a:ext cx="8429684" cy="5572164"/>
          </a:xfrm>
        </p:spPr>
        <p:txBody>
          <a:bodyPr>
            <a:normAutofit/>
          </a:bodyPr>
          <a:lstStyle/>
          <a:p>
            <a:pPr marL="266700" indent="-266700" algn="just">
              <a:spcBef>
                <a:spcPts val="1200"/>
              </a:spcBef>
              <a:buClrTx/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Доля ипотечных кредитов в совокупном </a:t>
            </a:r>
            <a:r>
              <a:rPr lang="ru-RU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кредитном портфеле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банков достигла 13,5% и </a:t>
            </a:r>
            <a:r>
              <a:rPr lang="ru-RU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продолжает расти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  <a:buClrTx/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Реализация государственных программ по строительству индивидуального жилья по типовым проектам в сельской местности;</a:t>
            </a:r>
          </a:p>
          <a:p>
            <a:pPr marL="273050" indent="-273050" algn="just">
              <a:buClrTx/>
              <a:buSzPct val="120000"/>
              <a:buNone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- за 2009-2012 годы построено около 24 тысяч единиц   </a:t>
            </a:r>
          </a:p>
          <a:p>
            <a:pPr marL="273050" indent="-273050" algn="just">
              <a:buClrTx/>
              <a:buSzPct val="120000"/>
              <a:buNone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индивидуального жилья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(общая стоимость 1 962 млрд.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1800"/>
              </a:spcBef>
              <a:buClrTx/>
              <a:buSzPct val="120000"/>
              <a:buNone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- в 2013 году запланировано строительство 10 тысяч </a:t>
            </a:r>
          </a:p>
          <a:p>
            <a:pPr algn="just">
              <a:buClrTx/>
              <a:buSzPct val="120000"/>
              <a:buNone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единиц индивидуального жилья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(1 400 млрд.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1200"/>
              </a:spcBef>
              <a:buNone/>
            </a:pPr>
            <a:endParaRPr lang="ru-RU" sz="2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 descr="Graphi2c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4286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214414" y="2857496"/>
            <a:ext cx="7643866" cy="1741476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III. </a:t>
            </a:r>
            <a:r>
              <a:rPr lang="ru-RU" sz="3000" b="1" dirty="0">
                <a:solidFill>
                  <a:schemeClr val="bg1"/>
                </a:solidFill>
              </a:rPr>
              <a:t>Стратегия дальнейшего реформирования и повышения устойчивости банковской системы на 2011-2015 </a:t>
            </a:r>
            <a:r>
              <a:rPr lang="ru-RU" sz="3000" b="1" dirty="0" smtClean="0">
                <a:solidFill>
                  <a:schemeClr val="bg1"/>
                </a:solidFill>
              </a:rPr>
              <a:t>годы</a:t>
            </a:r>
            <a:endParaRPr lang="ru-RU" sz="3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26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2" descr="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5F84262-14BC-40F2-B26C-957AF9014EEA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2</a:t>
            </a:fld>
            <a:endParaRPr lang="ru-RU" sz="1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2" name="Rectangle 14"/>
          <p:cNvSpPr>
            <a:spLocks noChangeArrowheads="1"/>
          </p:cNvSpPr>
          <p:nvPr/>
        </p:nvSpPr>
        <p:spPr bwMode="auto">
          <a:xfrm>
            <a:off x="285720" y="1484313"/>
            <a:ext cx="8501122" cy="501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9263" indent="-360363">
              <a:lnSpc>
                <a:spcPct val="80000"/>
              </a:lnSpc>
              <a:spcBef>
                <a:spcPct val="100000"/>
              </a:spcBef>
              <a:buSzPct val="120000"/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Текущее состояние развития банковской системы.</a:t>
            </a:r>
          </a:p>
          <a:p>
            <a:pPr marL="449263" indent="-360363">
              <a:lnSpc>
                <a:spcPct val="80000"/>
              </a:lnSpc>
              <a:spcBef>
                <a:spcPct val="100000"/>
              </a:spcBef>
            </a:pPr>
            <a:endParaRPr lang="ru-RU" sz="1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360363">
              <a:lnSpc>
                <a:spcPct val="80000"/>
              </a:lnSpc>
              <a:spcBef>
                <a:spcPct val="100000"/>
              </a:spcBef>
              <a:buSzPct val="120000"/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Роль банковской системы в развитии экономики страны.</a:t>
            </a:r>
          </a:p>
          <a:p>
            <a:pPr marL="449263" indent="-360363">
              <a:lnSpc>
                <a:spcPct val="80000"/>
              </a:lnSpc>
              <a:spcBef>
                <a:spcPct val="100000"/>
              </a:spcBef>
            </a:pPr>
            <a:endParaRPr lang="ru-RU" sz="1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360363">
              <a:lnSpc>
                <a:spcPct val="80000"/>
              </a:lnSpc>
              <a:spcBef>
                <a:spcPct val="100000"/>
              </a:spcBef>
              <a:buSzPct val="120000"/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Стратегия дальнейшего реформирования и повышения устойчивости банковской системы на 2011-2015 годы.</a:t>
            </a:r>
            <a:endParaRPr lang="en-US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</a:pP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 Box 19"/>
          <p:cNvSpPr txBox="1">
            <a:spLocks noChangeArrowheads="1"/>
          </p:cNvSpPr>
          <p:nvPr/>
        </p:nvSpPr>
        <p:spPr bwMode="auto">
          <a:xfrm>
            <a:off x="1692275" y="333375"/>
            <a:ext cx="7158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Содержание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8229600" cy="65722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III. </a:t>
            </a:r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Стратегия дальнейшего реформирования и            укрепления банковской системы на 2011-2015гг.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14282" y="1142984"/>
            <a:ext cx="87154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127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Утверждена Постановлением Президента Республики Узбекистан от      26 ноября 2010 года №ПП-1438.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Ключевыми элементами данной Стратегии являются: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дальнейшее укрепление устойчивости банковско-финансовой системы в соответствии с международными стандартами, путем внедрения новых рекомендаций Базельского комитета;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деятельности банков с учетом требований международного стандарта финансовой отчетности;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дальнейшее расширение ресурсной базы, повышение уровня капитализации коммерческих банков и институциональное развитие банковской системы;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достижение высоких международных рейтинговых показателей;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внедрение современных систем оценки и анализа деятельности банков;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усиление инвестиционной активности банков;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дальнейшее совершенствование законодательной базы банковской деятельности. </a:t>
            </a: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</a:pPr>
            <a:endParaRPr lang="en-US" sz="2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200" dirty="0" smtClean="0">
              <a:solidFill>
                <a:srgbClr val="000066"/>
              </a:solidFill>
            </a:endParaRPr>
          </a:p>
          <a:p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 </a:t>
            </a: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400" dirty="0" smtClean="0">
              <a:solidFill>
                <a:srgbClr val="000066"/>
              </a:solidFill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400" b="1" dirty="0" smtClean="0">
              <a:solidFill>
                <a:srgbClr val="CC0000"/>
              </a:solidFill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400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 descr="Graphi2c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00034" y="1285860"/>
            <a:ext cx="7488238" cy="338455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ahoma" pitchFamily="34" charset="0"/>
              </a:rPr>
              <a:t>СПАСИБО ЗА ВНИМАНИЕ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</a:rPr>
              <a:t>!</a:t>
            </a:r>
            <a:endParaRPr lang="ru-RU" sz="32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56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785787" y="285750"/>
            <a:ext cx="8034364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Динамика развития банковской системы</a:t>
            </a:r>
            <a:r>
              <a:rPr lang="en-US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 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9748" name="Rectangle 7"/>
          <p:cNvSpPr>
            <a:spLocks noChangeArrowheads="1"/>
          </p:cNvSpPr>
          <p:nvPr/>
        </p:nvSpPr>
        <p:spPr bwMode="auto">
          <a:xfrm>
            <a:off x="1155700" y="1536700"/>
            <a:ext cx="5965825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</a:pP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85720" y="1214423"/>
            <a:ext cx="850112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9263" indent="-360363">
              <a:lnSpc>
                <a:spcPct val="80000"/>
              </a:lnSpc>
              <a:spcBef>
                <a:spcPct val="100000"/>
              </a:spcBef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последние 5 лет (2007-2012гг.):</a:t>
            </a:r>
          </a:p>
          <a:p>
            <a:pPr marL="449263" indent="-182563">
              <a:spcBef>
                <a:spcPts val="1800"/>
              </a:spcBef>
              <a:buSzPct val="120000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Капитал банков увеличился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3,2 раза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или ежегодно в среднем  на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33%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49263" indent="-182563">
              <a:spcBef>
                <a:spcPts val="1200"/>
              </a:spcBef>
              <a:buSzPct val="120000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Активы -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2,9 раза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или ежегодно в среднем на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31%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49263" indent="-182563">
              <a:spcBef>
                <a:spcPts val="1200"/>
              </a:spcBef>
              <a:buSzPct val="120000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Кредиты (пассивы) - 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3,3 раза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или ежегодно в среднем на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33,7%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algn="just">
              <a:spcBef>
                <a:spcPts val="30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Международное рейтинговое агентство </a:t>
            </a:r>
            <a:r>
              <a:rPr lang="ru-RU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Moody’s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третий год подряд присваивает (начиная с 2010 года)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оценку прогнозу развития банковской системы республики на уровне «Стабильный».</a:t>
            </a:r>
          </a:p>
          <a:p>
            <a:pPr marL="88900" algn="just">
              <a:spcBef>
                <a:spcPts val="12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28 коммерческих банков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республики имеют положительные рейтинговые оценки рейтинговых агентств </a:t>
            </a:r>
            <a:r>
              <a:rPr lang="ru-RU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Moody’s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S&amp;P и </a:t>
            </a:r>
            <a:r>
              <a:rPr lang="ru-RU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Fitch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Ratings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с прогнозом развития «Стабильный»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360363">
              <a:lnSpc>
                <a:spcPct val="80000"/>
              </a:lnSpc>
              <a:spcBef>
                <a:spcPct val="100000"/>
              </a:spcBef>
            </a:pPr>
            <a:endParaRPr lang="ru-RU" sz="1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</a:pP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2" descr="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5F84262-14BC-40F2-B26C-957AF9014EEA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4</a:t>
            </a:fld>
            <a:endParaRPr lang="ru-RU" sz="1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2" name="Rectangle 14"/>
          <p:cNvSpPr>
            <a:spLocks noChangeArrowheads="1"/>
          </p:cNvSpPr>
          <p:nvPr/>
        </p:nvSpPr>
        <p:spPr bwMode="auto">
          <a:xfrm>
            <a:off x="142844" y="1484313"/>
            <a:ext cx="6578631" cy="501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Arial" charset="0"/>
              <a:buNone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Центральный банк Республики Узбекистан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Arial" charset="0"/>
              <a:buNone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29 коммерческих банков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государственных</a:t>
            </a: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акционерно-коммерческих</a:t>
            </a:r>
            <a:endParaRPr lang="en-US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банков с участием иностранного капитала</a:t>
            </a: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частных банков</a:t>
            </a: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совокупности имеют более 4100 филиалов и </a:t>
            </a:r>
            <a:r>
              <a:rPr lang="ru-RU" sz="2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минибанков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Небанковские финансовые учреждения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Микрофинансовых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учреждений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15" descr="cb_z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0" y="1419225"/>
            <a:ext cx="2057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6" descr="bg_1"/>
          <p:cNvPicPr>
            <a:picLocks noChangeAspect="1" noChangeArrowheads="1"/>
          </p:cNvPicPr>
          <p:nvPr/>
        </p:nvPicPr>
        <p:blipFill>
          <a:blip r:embed="rId5"/>
          <a:srcRect l="66644" r="8487"/>
          <a:stretch>
            <a:fillRect/>
          </a:stretch>
        </p:blipFill>
        <p:spPr bwMode="auto">
          <a:xfrm>
            <a:off x="6804025" y="4149725"/>
            <a:ext cx="2087563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18"/>
          <p:cNvSpPr>
            <a:spLocks noChangeShapeType="1"/>
          </p:cNvSpPr>
          <p:nvPr/>
        </p:nvSpPr>
        <p:spPr bwMode="auto">
          <a:xfrm flipV="1">
            <a:off x="6804025" y="1412875"/>
            <a:ext cx="1588" cy="508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 Box 19"/>
          <p:cNvSpPr txBox="1">
            <a:spLocks noChangeArrowheads="1"/>
          </p:cNvSpPr>
          <p:nvPr/>
        </p:nvSpPr>
        <p:spPr bwMode="auto">
          <a:xfrm>
            <a:off x="857224" y="333375"/>
            <a:ext cx="814393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imes New Roman" pitchFamily="18" charset="0"/>
                <a:cs typeface="Times New Roman" pitchFamily="18" charset="0"/>
              </a:rPr>
              <a:t>Банковская система Республики Узбекистан</a:t>
            </a:r>
            <a:endParaRPr lang="ru-RU" sz="2600" b="1" dirty="0">
              <a:solidFill>
                <a:srgbClr val="FEE0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8478267-6A72-4005-8FF3-9D7D647DFD5E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5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43" name="Picture 2" descr="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000100" y="357166"/>
            <a:ext cx="7908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Ресурсная база банковской системы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5720" y="1500174"/>
            <a:ext cx="8858280" cy="331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360363">
              <a:lnSpc>
                <a:spcPct val="80000"/>
              </a:lnSpc>
              <a:spcBef>
                <a:spcPct val="100000"/>
              </a:spcBef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Ресурсная база банковской системы:</a:t>
            </a:r>
          </a:p>
          <a:p>
            <a:pPr marL="449263" indent="-360363">
              <a:spcBef>
                <a:spcPts val="24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Доля внутренних источников в кредитном портфеле банков увеличилась до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сравнению с 46% в 2000 году. </a:t>
            </a:r>
          </a:p>
          <a:p>
            <a:pPr marL="449263" indent="-360363">
              <a:spcBef>
                <a:spcPts val="24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Доля иностранных займов снизилась до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14%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 по сравнению с 54% в 2000 году. </a:t>
            </a:r>
          </a:p>
          <a:p>
            <a:pPr marL="449263" indent="-360363">
              <a:spcBef>
                <a:spcPts val="2400"/>
              </a:spcBef>
              <a:buSzPct val="120000"/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2007-2012 годы, ежегодный темп роста объемов депозитов населения и хозяйствующих субъектов превысил 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31%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(Диаграмма 1).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8478267-6A72-4005-8FF3-9D7D647DFD5E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6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43" name="Picture 2" descr="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403350" y="333375"/>
            <a:ext cx="7505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r"/>
            <a:endParaRPr lang="ru-RU" sz="30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57225" y="214290"/>
            <a:ext cx="8051826" cy="7858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Диаграмма 1: Динамика банковских депозитов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0200" y="1219200"/>
          <a:ext cx="8610600" cy="4470400"/>
        </p:xfrm>
        <a:graphic>
          <a:graphicData uri="http://schemas.openxmlformats.org/presentationml/2006/ole">
            <p:oleObj spid="_x0000_s1026" name="Лист" r:id="rId4" imgW="4486351" imgH="2324100" progId="Excel.Sheet.12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3B0F6333-99A5-4F93-AF72-2B09F6BDBBE5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7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638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85720" y="1285861"/>
            <a:ext cx="8607455" cy="385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1800" indent="-342900">
              <a:lnSpc>
                <a:spcPct val="110000"/>
              </a:lnSpc>
              <a:spcBef>
                <a:spcPct val="10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состоянию на 1 апреля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2013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года:</a:t>
            </a:r>
          </a:p>
          <a:p>
            <a:pPr marL="449263" indent="-360363" algn="just">
              <a:lnSpc>
                <a:spcPct val="80000"/>
              </a:lnSpc>
              <a:spcBef>
                <a:spcPct val="100000"/>
              </a:spcBef>
              <a:buSzPct val="120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банковских учреждений на 100 тыс. взрослого населения составило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49,7 ед.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показатель свыше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30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считается высоким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449263" indent="-360363" algn="just">
              <a:lnSpc>
                <a:spcPct val="80000"/>
              </a:lnSpc>
              <a:spcBef>
                <a:spcPct val="100000"/>
              </a:spcBef>
              <a:buSzPct val="120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Количество банковских счетов, открытых физическими лицами в учреждениях банков составило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1027 ед.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1000 человек взрослого населения (показатель свыше                         1000 считается высоким).</a:t>
            </a:r>
          </a:p>
          <a:p>
            <a:pPr marL="449263" indent="-360363" algn="just">
              <a:lnSpc>
                <a:spcPct val="80000"/>
              </a:lnSpc>
              <a:spcBef>
                <a:spcPct val="100000"/>
              </a:spcBef>
              <a:buSzPct val="120000"/>
              <a:buFont typeface="Arial" pitchFamily="34" charset="0"/>
              <a:buChar char="•"/>
            </a:pP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1031875" y="365125"/>
            <a:ext cx="8004175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Доступность банковских услуг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8478267-6A72-4005-8FF3-9D7D647DFD5E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8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43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57158" y="333375"/>
            <a:ext cx="855189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Эффективная система банковского надзора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0034" y="1071546"/>
            <a:ext cx="839155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1998 году, исходя из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рекомендаций Базельского комитета и международных стандартов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разработан комплекс положений и правил, регулирующих деятельность банков, который постоянно совершенствуется.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Начиная с 1998 года,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прохождение ежегодных аудиторских проверок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ведущих международных аудиторских компаний, является обязательным для всех банков.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Центральным банком применяются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эффективные механизмы дистанционного надзора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инспекционных проверок.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Внедрены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жесткие требования к открытию новых банков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других финансовых учреждений.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регулировании банковской системы предпочтение отдается качеству банков, а не их количеству.</a:t>
            </a: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1FDB5049-322E-4621-89ED-DA3AE4F2D248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9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267" name="Picture 2" descr="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57225" y="333375"/>
            <a:ext cx="8051826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Устойчивость и стабильность </a:t>
            </a:r>
          </a:p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банковской системы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1142984"/>
            <a:ext cx="8501121" cy="5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Высокие показатели финансовой устойчивости: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182563" algn="just">
              <a:lnSpc>
                <a:spcPct val="80000"/>
              </a:lnSpc>
              <a:spcBef>
                <a:spcPts val="900"/>
              </a:spcBef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коэффициент адекватности капитала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в среднем более 24% (при стандартной норме ЦБ на уровне 10%, и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Базельского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комитета – 8%);</a:t>
            </a:r>
          </a:p>
          <a:p>
            <a:pPr marL="449263" indent="-182563" algn="just">
              <a:lnSpc>
                <a:spcPct val="80000"/>
              </a:lnSpc>
              <a:spcBef>
                <a:spcPts val="900"/>
              </a:spcBef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показатель ликвидности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в среднем 65%, что  превышает более, чем в 2 раза международные требования (30%).</a:t>
            </a:r>
          </a:p>
          <a:p>
            <a:pPr marL="449263" indent="-182563" algn="just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низкий уровень проблемных кредитов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(0,5% от общей суммы выданных кредитов).</a:t>
            </a:r>
          </a:p>
          <a:p>
            <a:pPr marL="88900" algn="just">
              <a:spcBef>
                <a:spcPts val="12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Национальный институт кредитной информации,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(в 2004г.) используется для обеспечения эффективности банковского надзора и определения потенциальных рисков в банковской системе.</a:t>
            </a:r>
          </a:p>
          <a:p>
            <a:pPr marL="80963" indent="-4763" algn="just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Кредитное бюро «Кредитно-информационный аналитический центр»,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(в 2012 г.) является базой данных по кредитной информации, работающей в режиме реального времени.</a:t>
            </a:r>
          </a:p>
          <a:p>
            <a:pPr marL="88900" algn="just">
              <a:spcBef>
                <a:spcPts val="18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настоящее время все банки республики имеют доступ к базе данных кредитного бюро.</a:t>
            </a: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1194</Words>
  <Application>Microsoft Office PowerPoint</Application>
  <PresentationFormat>Экран (4:3)</PresentationFormat>
  <Paragraphs>148</Paragraphs>
  <Slides>21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Поток</vt:lpstr>
      <vt:lpstr>Лист</vt:lpstr>
      <vt:lpstr>БАНКОВСКАЯ СИСТЕМА РЕСПУБЛИКИ УЗБЕКИСТАН  И ЕЕ РОЛЬ В РАЗВИТИИ ЭКОНОМИКИ СТРАНЫ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II. РОЛЬ БАНКОВСКОЙ СИСТЕМЫ В РАЗВИТИИ ЭКОНОМИКИ СТРАНЫ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III. Стратегия дальнейшего реформирования и повышения устойчивости банковской системы на 2011-2015 годы</vt:lpstr>
      <vt:lpstr>III. Стратегия дальнейшего реформирования и            укрепления банковской системы на 2011-2015гг.</vt:lpstr>
      <vt:lpstr>СПАСИБО ЗА ВНИМАНИЕ!</vt:lpstr>
    </vt:vector>
  </TitlesOfParts>
  <Company>UFRD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устойчивости банковской системы Узбекистана  и ее роль в развитии реального сектора экономики </dc:title>
  <dc:creator>A</dc:creator>
  <cp:lastModifiedBy>Mirsagatov_A</cp:lastModifiedBy>
  <cp:revision>349</cp:revision>
  <dcterms:created xsi:type="dcterms:W3CDTF">2009-05-18T07:46:59Z</dcterms:created>
  <dcterms:modified xsi:type="dcterms:W3CDTF">2013-04-24T10:39:04Z</dcterms:modified>
</cp:coreProperties>
</file>