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95" r:id="rId3"/>
    <p:sldId id="297" r:id="rId4"/>
    <p:sldId id="343" r:id="rId5"/>
    <p:sldId id="341" r:id="rId6"/>
    <p:sldId id="301" r:id="rId7"/>
    <p:sldId id="342" r:id="rId8"/>
    <p:sldId id="340" r:id="rId9"/>
    <p:sldId id="317" r:id="rId10"/>
    <p:sldId id="321" r:id="rId11"/>
    <p:sldId id="302" r:id="rId12"/>
    <p:sldId id="327" r:id="rId13"/>
    <p:sldId id="322" r:id="rId14"/>
    <p:sldId id="324" r:id="rId15"/>
    <p:sldId id="336" r:id="rId16"/>
    <p:sldId id="337" r:id="rId17"/>
    <p:sldId id="339" r:id="rId18"/>
    <p:sldId id="338" r:id="rId19"/>
    <p:sldId id="315" r:id="rId20"/>
  </p:sldIdLst>
  <p:sldSz cx="9144000" cy="6858000" type="screen4x3"/>
  <p:notesSz cx="9928225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6699"/>
    <a:srgbClr val="0066CC"/>
    <a:srgbClr val="000066"/>
    <a:srgbClr val="663300"/>
    <a:srgbClr val="996600"/>
    <a:srgbClr val="008000"/>
    <a:srgbClr val="3366CC"/>
    <a:srgbClr val="800080"/>
    <a:srgbClr val="FA5D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32" autoAdjust="0"/>
    <p:restoredTop sz="94655" autoAdjust="0"/>
  </p:normalViewPr>
  <p:slideViewPr>
    <p:cSldViewPr snapToObjects="1">
      <p:cViewPr>
        <p:scale>
          <a:sx n="75" d="100"/>
          <a:sy n="75" d="100"/>
        </p:scale>
        <p:origin x="-1266" y="-846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1452" y="-84"/>
      </p:cViewPr>
      <p:guideLst>
        <p:guide orient="horz" pos="2141"/>
        <p:guide pos="312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1.png"/><Relationship Id="rId1" Type="http://schemas.openxmlformats.org/officeDocument/2006/relationships/image" Target="../media/image4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750B8-0429-46D5-9A80-636D80FF3E7B}" type="doc">
      <dgm:prSet loTypeId="urn:microsoft.com/office/officeart/2005/8/layout/vList4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pPr latinLnBrk="1"/>
          <a:endParaRPr lang="ko-KR" altLang="en-US"/>
        </a:p>
      </dgm:t>
    </dgm:pt>
    <dgm:pt modelId="{D3DA0283-CC38-411E-AAFD-0493FAC62AFF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Insufficient number of CNG refueling stations </a:t>
          </a:r>
          <a:endParaRPr lang="ko-KR" alt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2C0759-040F-41AC-B8BB-BA9745683598}" type="parTrans" cxnId="{601987DB-3809-46A0-B710-B0CC44506B19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88BD5C-EC31-476D-8E5B-AF2D00F7DD45}" type="sibTrans" cxnId="{601987DB-3809-46A0-B710-B0CC44506B19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4516B7-6CA4-4A75-9805-2F5989AB522F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Needs for Air Quality Improvement</a:t>
          </a:r>
          <a:endParaRPr lang="ko-KR" alt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5492B3-462C-47C8-BC9F-4AED65B0994A}" type="parTrans" cxnId="{254491C1-FC49-4774-B76F-31D87A64B9B1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624360-9D0B-4009-B9F3-664D0EDADFD7}" type="sibTrans" cxnId="{254491C1-FC49-4774-B76F-31D87A64B9B1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9FDC85-D381-40C2-8A66-0491E3E42A67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Transportation fuel cost saving </a:t>
          </a:r>
          <a:r>
            <a:rPr lang="en-US" altLang="ko-KR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 vehicle </a:t>
          </a: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operators</a:t>
          </a:r>
          <a:endParaRPr lang="ko-KR" alt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3FC230-A576-4E42-B3AC-E8BC114F1524}" type="parTrans" cxnId="{334F00AE-55CB-4179-9BB3-65B88D69078F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5522C4-FD9A-4070-9E16-43D721528D24}" type="sibTrans" cxnId="{334F00AE-55CB-4179-9BB3-65B88D69078F}">
      <dgm:prSet/>
      <dgm:spPr/>
      <dgm:t>
        <a:bodyPr/>
        <a:lstStyle/>
        <a:p>
          <a:pPr latinLnBrk="1"/>
          <a:endParaRPr lang="ko-KR" altLang="en-US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ACB85E-2D73-4E98-B534-1CF967C4188E}" type="pres">
      <dgm:prSet presAssocID="{E5F750B8-0429-46D5-9A80-636D80FF3E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2955E9-2A4C-4AA0-AD13-609A580C714E}" type="pres">
      <dgm:prSet presAssocID="{D3DA0283-CC38-411E-AAFD-0493FAC62AFF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87BC8F86-512D-4249-A75A-692900FFAC95}" type="pres">
      <dgm:prSet presAssocID="{D3DA0283-CC38-411E-AAFD-0493FAC62AFF}" presName="box" presStyleLbl="node1" presStyleIdx="0" presStyleCnt="3" custLinFactNeighborX="-926"/>
      <dgm:spPr/>
      <dgm:t>
        <a:bodyPr/>
        <a:lstStyle/>
        <a:p>
          <a:pPr latinLnBrk="1"/>
          <a:endParaRPr lang="ko-KR" altLang="en-US"/>
        </a:p>
      </dgm:t>
    </dgm:pt>
    <dgm:pt modelId="{D98525C1-B570-47E5-89E5-48A6523241A2}" type="pres">
      <dgm:prSet presAssocID="{D3DA0283-CC38-411E-AAFD-0493FAC62AF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EC19EB24-4CFA-487A-8F25-2DC63685C4BA}" type="pres">
      <dgm:prSet presAssocID="{D3DA0283-CC38-411E-AAFD-0493FAC62A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77FE64-288F-436A-8117-593DC0920714}" type="pres">
      <dgm:prSet presAssocID="{BF88BD5C-EC31-476D-8E5B-AF2D00F7DD4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481C9918-1561-4D78-ADE8-8A3782A37800}" type="pres">
      <dgm:prSet presAssocID="{604516B7-6CA4-4A75-9805-2F5989AB522F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0A86E459-5525-4D62-8A74-98AA17B07EE1}" type="pres">
      <dgm:prSet presAssocID="{604516B7-6CA4-4A75-9805-2F5989AB522F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DF84C28-46FA-48F1-BB1B-044BC953FBE2}" type="pres">
      <dgm:prSet presAssocID="{604516B7-6CA4-4A75-9805-2F5989AB522F}" presName="img" presStyleLbl="fgImgPlace1" presStyleIdx="1" presStyleCnt="3" custScaleX="120249" custScaleY="120249" custLinFactNeighborY="3066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5C6C357-240A-4DD5-BC22-36162D856D8B}" type="pres">
      <dgm:prSet presAssocID="{604516B7-6CA4-4A75-9805-2F5989AB522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AD958A-8718-4110-98DA-01FAE6DF7B6C}" type="pres">
      <dgm:prSet presAssocID="{13624360-9D0B-4009-B9F3-664D0EDADFD7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806071E0-9132-4BAF-88CC-DCDD506F4E39}" type="pres">
      <dgm:prSet presAssocID="{FC9FDC85-D381-40C2-8A66-0491E3E42A67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903DFDAD-DA02-4328-A87E-AA1EB5190764}" type="pres">
      <dgm:prSet presAssocID="{FC9FDC85-D381-40C2-8A66-0491E3E42A67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43B3126-F05C-4F28-8A4F-DC7575962DC6}" type="pres">
      <dgm:prSet presAssocID="{FC9FDC85-D381-40C2-8A66-0491E3E42A6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F33D2A39-21D7-4C16-9B61-0C007B51F147}" type="pres">
      <dgm:prSet presAssocID="{FC9FDC85-D381-40C2-8A66-0491E3E42A6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BA375A-80D0-4646-A74B-920F8E81D64A}" type="presOf" srcId="{FC9FDC85-D381-40C2-8A66-0491E3E42A67}" destId="{903DFDAD-DA02-4328-A87E-AA1EB5190764}" srcOrd="0" destOrd="0" presId="urn:microsoft.com/office/officeart/2005/8/layout/vList4"/>
    <dgm:cxn modelId="{722F268D-6BDD-4E3C-8D5B-85B0B057417F}" type="presOf" srcId="{D3DA0283-CC38-411E-AAFD-0493FAC62AFF}" destId="{87BC8F86-512D-4249-A75A-692900FFAC95}" srcOrd="0" destOrd="0" presId="urn:microsoft.com/office/officeart/2005/8/layout/vList4"/>
    <dgm:cxn modelId="{254491C1-FC49-4774-B76F-31D87A64B9B1}" srcId="{E5F750B8-0429-46D5-9A80-636D80FF3E7B}" destId="{604516B7-6CA4-4A75-9805-2F5989AB522F}" srcOrd="1" destOrd="0" parTransId="{205492B3-462C-47C8-BC9F-4AED65B0994A}" sibTransId="{13624360-9D0B-4009-B9F3-664D0EDADFD7}"/>
    <dgm:cxn modelId="{334F00AE-55CB-4179-9BB3-65B88D69078F}" srcId="{E5F750B8-0429-46D5-9A80-636D80FF3E7B}" destId="{FC9FDC85-D381-40C2-8A66-0491E3E42A67}" srcOrd="2" destOrd="0" parTransId="{F43FC230-A576-4E42-B3AC-E8BC114F1524}" sibTransId="{5A5522C4-FD9A-4070-9E16-43D721528D24}"/>
    <dgm:cxn modelId="{2A80F52F-9D30-45CE-AA14-97971B743AD5}" type="presOf" srcId="{604516B7-6CA4-4A75-9805-2F5989AB522F}" destId="{45C6C357-240A-4DD5-BC22-36162D856D8B}" srcOrd="1" destOrd="0" presId="urn:microsoft.com/office/officeart/2005/8/layout/vList4"/>
    <dgm:cxn modelId="{FF1A0C92-E3B3-4127-B308-5FFD4534E0C7}" type="presOf" srcId="{D3DA0283-CC38-411E-AAFD-0493FAC62AFF}" destId="{EC19EB24-4CFA-487A-8F25-2DC63685C4BA}" srcOrd="1" destOrd="0" presId="urn:microsoft.com/office/officeart/2005/8/layout/vList4"/>
    <dgm:cxn modelId="{601987DB-3809-46A0-B710-B0CC44506B19}" srcId="{E5F750B8-0429-46D5-9A80-636D80FF3E7B}" destId="{D3DA0283-CC38-411E-AAFD-0493FAC62AFF}" srcOrd="0" destOrd="0" parTransId="{D92C0759-040F-41AC-B8BB-BA9745683598}" sibTransId="{BF88BD5C-EC31-476D-8E5B-AF2D00F7DD45}"/>
    <dgm:cxn modelId="{D793C449-A69C-43B5-998F-3CBD4FE474D8}" type="presOf" srcId="{E5F750B8-0429-46D5-9A80-636D80FF3E7B}" destId="{6AACB85E-2D73-4E98-B534-1CF967C4188E}" srcOrd="0" destOrd="0" presId="urn:microsoft.com/office/officeart/2005/8/layout/vList4"/>
    <dgm:cxn modelId="{3BD28588-D7DE-42F4-BF3B-1774D34A6574}" type="presOf" srcId="{FC9FDC85-D381-40C2-8A66-0491E3E42A67}" destId="{F33D2A39-21D7-4C16-9B61-0C007B51F147}" srcOrd="1" destOrd="0" presId="urn:microsoft.com/office/officeart/2005/8/layout/vList4"/>
    <dgm:cxn modelId="{831357D2-A343-4AC2-B01D-A36AFBE1365D}" type="presOf" srcId="{604516B7-6CA4-4A75-9805-2F5989AB522F}" destId="{0A86E459-5525-4D62-8A74-98AA17B07EE1}" srcOrd="0" destOrd="0" presId="urn:microsoft.com/office/officeart/2005/8/layout/vList4"/>
    <dgm:cxn modelId="{6D75D991-00BC-4824-BE65-F877B823DFCF}" type="presParOf" srcId="{6AACB85E-2D73-4E98-B534-1CF967C4188E}" destId="{CE2955E9-2A4C-4AA0-AD13-609A580C714E}" srcOrd="0" destOrd="0" presId="urn:microsoft.com/office/officeart/2005/8/layout/vList4"/>
    <dgm:cxn modelId="{C2C7F3BD-2A0D-4AEA-BA84-BD8A9F221D42}" type="presParOf" srcId="{CE2955E9-2A4C-4AA0-AD13-609A580C714E}" destId="{87BC8F86-512D-4249-A75A-692900FFAC95}" srcOrd="0" destOrd="0" presId="urn:microsoft.com/office/officeart/2005/8/layout/vList4"/>
    <dgm:cxn modelId="{040E5EF2-0733-42A7-8C8F-4C549856278B}" type="presParOf" srcId="{CE2955E9-2A4C-4AA0-AD13-609A580C714E}" destId="{D98525C1-B570-47E5-89E5-48A6523241A2}" srcOrd="1" destOrd="0" presId="urn:microsoft.com/office/officeart/2005/8/layout/vList4"/>
    <dgm:cxn modelId="{3AC45AA7-4E19-43F5-A896-02A40349C4B0}" type="presParOf" srcId="{CE2955E9-2A4C-4AA0-AD13-609A580C714E}" destId="{EC19EB24-4CFA-487A-8F25-2DC63685C4BA}" srcOrd="2" destOrd="0" presId="urn:microsoft.com/office/officeart/2005/8/layout/vList4"/>
    <dgm:cxn modelId="{4E532A1E-685B-4D55-B83B-929F87C62EA1}" type="presParOf" srcId="{6AACB85E-2D73-4E98-B534-1CF967C4188E}" destId="{A377FE64-288F-436A-8117-593DC0920714}" srcOrd="1" destOrd="0" presId="urn:microsoft.com/office/officeart/2005/8/layout/vList4"/>
    <dgm:cxn modelId="{9E050013-5BED-41BD-842E-80ABB4871D77}" type="presParOf" srcId="{6AACB85E-2D73-4E98-B534-1CF967C4188E}" destId="{481C9918-1561-4D78-ADE8-8A3782A37800}" srcOrd="2" destOrd="0" presId="urn:microsoft.com/office/officeart/2005/8/layout/vList4"/>
    <dgm:cxn modelId="{AEC69FCB-F156-4338-A53F-696629CA2385}" type="presParOf" srcId="{481C9918-1561-4D78-ADE8-8A3782A37800}" destId="{0A86E459-5525-4D62-8A74-98AA17B07EE1}" srcOrd="0" destOrd="0" presId="urn:microsoft.com/office/officeart/2005/8/layout/vList4"/>
    <dgm:cxn modelId="{B8C979F7-7429-41A3-8CE4-2F0A5FFB9A1B}" type="presParOf" srcId="{481C9918-1561-4D78-ADE8-8A3782A37800}" destId="{ADF84C28-46FA-48F1-BB1B-044BC953FBE2}" srcOrd="1" destOrd="0" presId="urn:microsoft.com/office/officeart/2005/8/layout/vList4"/>
    <dgm:cxn modelId="{1974B762-F502-44DA-94DE-F8C9139BA756}" type="presParOf" srcId="{481C9918-1561-4D78-ADE8-8A3782A37800}" destId="{45C6C357-240A-4DD5-BC22-36162D856D8B}" srcOrd="2" destOrd="0" presId="urn:microsoft.com/office/officeart/2005/8/layout/vList4"/>
    <dgm:cxn modelId="{D59F5290-D65B-4A18-9528-6F2F965C0BA9}" type="presParOf" srcId="{6AACB85E-2D73-4E98-B534-1CF967C4188E}" destId="{AFAD958A-8718-4110-98DA-01FAE6DF7B6C}" srcOrd="3" destOrd="0" presId="urn:microsoft.com/office/officeart/2005/8/layout/vList4"/>
    <dgm:cxn modelId="{A928A55B-CB96-4636-9BDD-3540401C265A}" type="presParOf" srcId="{6AACB85E-2D73-4E98-B534-1CF967C4188E}" destId="{806071E0-9132-4BAF-88CC-DCDD506F4E39}" srcOrd="4" destOrd="0" presId="urn:microsoft.com/office/officeart/2005/8/layout/vList4"/>
    <dgm:cxn modelId="{CE5F0075-86A4-46ED-AD48-B6E558A85FBB}" type="presParOf" srcId="{806071E0-9132-4BAF-88CC-DCDD506F4E39}" destId="{903DFDAD-DA02-4328-A87E-AA1EB5190764}" srcOrd="0" destOrd="0" presId="urn:microsoft.com/office/officeart/2005/8/layout/vList4"/>
    <dgm:cxn modelId="{1B1ADB04-5392-4F74-8188-EA49550BDE9D}" type="presParOf" srcId="{806071E0-9132-4BAF-88CC-DCDD506F4E39}" destId="{343B3126-F05C-4F28-8A4F-DC7575962DC6}" srcOrd="1" destOrd="0" presId="urn:microsoft.com/office/officeart/2005/8/layout/vList4"/>
    <dgm:cxn modelId="{286F6DE8-57DB-4876-8FB1-55DFD3A1F97A}" type="presParOf" srcId="{806071E0-9132-4BAF-88CC-DCDD506F4E39}" destId="{F33D2A39-21D7-4C16-9B61-0C007B51F147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C8F86-512D-4249-A75A-692900FFAC95}">
      <dsp:nvSpPr>
        <dsp:cNvPr id="0" name=""/>
        <dsp:cNvSpPr/>
      </dsp:nvSpPr>
      <dsp:spPr>
        <a:xfrm>
          <a:off x="0" y="0"/>
          <a:ext cx="7715304" cy="1427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Insufficient number of CNG refueling stations </a:t>
          </a:r>
          <a:endParaRPr lang="ko-KR" alt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85772" y="0"/>
        <a:ext cx="6029531" cy="1427116"/>
      </dsp:txXfrm>
    </dsp:sp>
    <dsp:sp modelId="{D98525C1-B570-47E5-89E5-48A6523241A2}">
      <dsp:nvSpPr>
        <dsp:cNvPr id="0" name=""/>
        <dsp:cNvSpPr/>
      </dsp:nvSpPr>
      <dsp:spPr>
        <a:xfrm>
          <a:off x="142711" y="142711"/>
          <a:ext cx="1543060" cy="11416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86E459-5525-4D62-8A74-98AA17B07EE1}">
      <dsp:nvSpPr>
        <dsp:cNvPr id="0" name=""/>
        <dsp:cNvSpPr/>
      </dsp:nvSpPr>
      <dsp:spPr>
        <a:xfrm>
          <a:off x="6757" y="1569828"/>
          <a:ext cx="7715304" cy="1427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6450"/>
                <a:satOff val="19611"/>
                <a:lumOff val="1917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6450"/>
                <a:satOff val="19611"/>
                <a:lumOff val="1917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6450"/>
                <a:satOff val="19611"/>
                <a:lumOff val="19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Needs for Air Quality Improvement</a:t>
          </a:r>
          <a:endParaRPr lang="ko-KR" alt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92530" y="1569828"/>
        <a:ext cx="6029531" cy="1427116"/>
      </dsp:txXfrm>
    </dsp:sp>
    <dsp:sp modelId="{ADF84C28-46FA-48F1-BB1B-044BC953FBE2}">
      <dsp:nvSpPr>
        <dsp:cNvPr id="0" name=""/>
        <dsp:cNvSpPr/>
      </dsp:nvSpPr>
      <dsp:spPr>
        <a:xfrm>
          <a:off x="-6757" y="1631953"/>
          <a:ext cx="1855515" cy="13728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DFDAD-DA02-4328-A87E-AA1EB5190764}">
      <dsp:nvSpPr>
        <dsp:cNvPr id="0" name=""/>
        <dsp:cNvSpPr/>
      </dsp:nvSpPr>
      <dsp:spPr>
        <a:xfrm>
          <a:off x="0" y="3139656"/>
          <a:ext cx="7715304" cy="1427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6450"/>
                <a:satOff val="19611"/>
                <a:lumOff val="1917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6450"/>
                <a:satOff val="19611"/>
                <a:lumOff val="1917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6450"/>
                <a:satOff val="19611"/>
                <a:lumOff val="19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Transportation fuel cost saving </a:t>
          </a:r>
          <a:r>
            <a:rPr lang="en-US" altLang="ko-KR" sz="16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 vehicle </a:t>
          </a: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operators</a:t>
          </a:r>
          <a:endParaRPr lang="ko-KR" altLang="en-US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85772" y="3139656"/>
        <a:ext cx="6029531" cy="1427116"/>
      </dsp:txXfrm>
    </dsp:sp>
    <dsp:sp modelId="{343B3126-F05C-4F28-8A4F-DC7575962DC6}">
      <dsp:nvSpPr>
        <dsp:cNvPr id="0" name=""/>
        <dsp:cNvSpPr/>
      </dsp:nvSpPr>
      <dsp:spPr>
        <a:xfrm>
          <a:off x="142711" y="3282368"/>
          <a:ext cx="1543060" cy="11416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B0940E6-C83C-4393-B4B2-A41B809806ED}" type="datetime1">
              <a:rPr lang="ko-KR" altLang="en-US"/>
              <a:pPr>
                <a:defRPr/>
              </a:pPr>
              <a:t>2013-04-22</a:t>
            </a:fld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5054D33-9B65-4A8A-BF25-8B30A4DA77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8C21B93-7148-44FF-A8E8-E54DD5507D11}" type="datetime1">
              <a:rPr lang="ko-KR" altLang="en-US"/>
              <a:pPr>
                <a:defRPr/>
              </a:pPr>
              <a:t>2013-04-22</a:t>
            </a:fld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lnSpc>
                <a:spcPct val="100000"/>
              </a:lnSpc>
              <a:buFontTx/>
              <a:buNone/>
              <a:defRPr kumimoji="1"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1F06582-F2B8-42D3-8A12-E9F34F649C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" y="1274763"/>
            <a:ext cx="4452938" cy="3340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6275" y="1274763"/>
            <a:ext cx="3395663" cy="3059112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한국가스공사 업무현황을 보고 </a:t>
            </a:r>
            <a:br>
              <a:rPr lang="ko-KR" altLang="en-US" sz="1600" smtClean="0">
                <a:latin typeface="궁서" pitchFamily="18" charset="-127"/>
                <a:ea typeface="궁서" pitchFamily="18" charset="-127"/>
              </a:rPr>
            </a:b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드리겠습니다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/>
            <a:r>
              <a:rPr lang="en-US" altLang="ko-KR" smtClean="0">
                <a:latin typeface="Arial" charset="0"/>
              </a:rPr>
              <a:t> </a:t>
            </a:r>
            <a:r>
              <a:rPr lang="en-US" altLang="ko-KR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4950" y="1274763"/>
            <a:ext cx="4559300" cy="34194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30188"/>
            <a:ext cx="4927600" cy="6264275"/>
          </a:xfrm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⊙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먼저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천연가스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도입 추진입니다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2015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750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만톤 도입을 목표로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-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측과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PNG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노선 타당성 조사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국내기업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건설참여 방안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가스 액화공장 및 화학단지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건설방안에 대해 중점 협의하고 있습니다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러시아는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2012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 블라디보스톡에서 개최예정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인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APEC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에 대비하여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2011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년까지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『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사할린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하바로프스크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블라디보스톡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』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구간의 배관건설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공사를 마칠 계획입니다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우리는 러시아측과 합의하여 다음과 같이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러시아측을 통하여 북측에 제안하였습니다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1.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평양을 경유하는 배관노선에 대한 남한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   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공동 타당성 조사를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함께한다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2.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 배관건설에 한국의 건설사가 참여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하며 한국과 북한의 인력을 활용한다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 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   3. 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러시아측이 북한 동해안 배타적경제수역에서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최근에 확인한 석유와 가스탐사를 위하여 북한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  에 한국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북한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러시아 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국이 공동 탐사한다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  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ㅇ 우리측 또한 러시아측과는 별도로 북측에 대화를</a:t>
            </a:r>
          </a:p>
          <a:p>
            <a:pPr eaLnBrk="1" hangingPunct="1">
              <a:lnSpc>
                <a:spcPct val="70000"/>
              </a:lnSpc>
            </a:pPr>
            <a:r>
              <a:rPr lang="ko-KR" altLang="en-US" sz="1600" smtClean="0">
                <a:latin typeface="궁서" pitchFamily="18" charset="-127"/>
                <a:ea typeface="궁서" pitchFamily="18" charset="-127"/>
              </a:rPr>
              <a:t>     제안하였으며 년초에 대화개시가 예상됩니다</a:t>
            </a:r>
            <a:r>
              <a:rPr lang="en-US" altLang="ko-KR" sz="1600" smtClean="0"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D052-BD95-4A28-AB80-4A473318BE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12700"/>
            <a:ext cx="2286000" cy="61134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2700"/>
            <a:ext cx="6705600" cy="611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03D2-EAA0-416B-9F5B-76E7D6D3A2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12700"/>
            <a:ext cx="9144000" cy="6113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BA94-3427-4264-AA79-108157329F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0" y="12700"/>
            <a:ext cx="9144000" cy="6953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914C-460F-4C1D-AC26-8566D7E626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25F0-669E-4626-BBAF-A484020171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4AEC-BA99-4F1B-9CAB-A9507855D1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5F20-BF01-4004-8250-7CF2D316D9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90BA-1B70-474E-919E-F51CC145E6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C637-836A-45E6-AFFD-2DD702CF34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A5447-9322-4C32-91B4-12AEE38D9F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D70-13A7-4619-B2FE-76BA5CA354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5DA8-D1FC-45BD-898B-B7D81E2200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B0E7-29F7-42E7-91C3-C2EA2031BA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CAA5-E389-4427-A4D3-A47902EF1D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12700"/>
            <a:ext cx="2286000" cy="61134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2700"/>
            <a:ext cx="6705600" cy="611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61A6-81A6-421A-89D9-7D0DEF4CD1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A137-3E7B-48BC-810C-6EC6D128DB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A0A5-800C-45C0-B472-DEB30284E7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77B67-5716-4611-B742-8C6892E52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953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D9A53-FD8C-4FB3-A44D-23107B178D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4A60-BC60-4C80-851A-16660064D2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3BE3-3AAD-46BE-90B7-B61410577C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5FE85-5918-406A-BB35-59394821E5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마스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none" lIns="23400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2163" y="6600825"/>
            <a:ext cx="7318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buFontTx/>
              <a:buNone/>
              <a:defRPr kumimoji="1" sz="1100" b="1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5DDDDED-C267-4402-B07A-88C08C6F49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tline_101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none" lIns="23400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763" y="6600825"/>
            <a:ext cx="91424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buFontTx/>
              <a:buNone/>
              <a:defRPr kumimoji="1" sz="1200" b="1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4E132C5-70BA-4095-ABA3-4AADAB259E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003366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ydcho@kogas.or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25" name="Rectangle 33"/>
          <p:cNvSpPr>
            <a:spLocks noChangeArrowheads="1"/>
          </p:cNvSpPr>
          <p:nvPr/>
        </p:nvSpPr>
        <p:spPr bwMode="gray">
          <a:xfrm>
            <a:off x="6948488" y="4833938"/>
            <a:ext cx="2016125" cy="6111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WordArt 36"/>
          <p:cNvSpPr>
            <a:spLocks noChangeArrowheads="1" noChangeShapeType="1" noTextEdit="1"/>
          </p:cNvSpPr>
          <p:nvPr/>
        </p:nvSpPr>
        <p:spPr bwMode="gray">
          <a:xfrm>
            <a:off x="323528" y="1363663"/>
            <a:ext cx="8588896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40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FE2A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KOGAS Projects </a:t>
            </a:r>
            <a:r>
              <a:rPr lang="en-US" altLang="ko-KR" sz="4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EFE2A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in Uzbekistan</a:t>
            </a:r>
            <a:endParaRPr lang="ko-KR" altLang="en-US" sz="40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EFE2A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5127" name="WordArt 38"/>
          <p:cNvSpPr>
            <a:spLocks noChangeArrowheads="1" noChangeShapeType="1" noTextEdit="1"/>
          </p:cNvSpPr>
          <p:nvPr/>
        </p:nvSpPr>
        <p:spPr bwMode="gray">
          <a:xfrm>
            <a:off x="3386922" y="3684591"/>
            <a:ext cx="2589234" cy="395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kumimoji="0" lang="en-US" altLang="ko-KR" sz="2400" b="1" kern="10" baseline="3000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25th</a:t>
            </a:r>
            <a:r>
              <a:rPr kumimoji="0" lang="en-US" altLang="ko-KR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kumimoji="0" lang="en-US" altLang="ko-KR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of </a:t>
            </a:r>
            <a:r>
              <a:rPr kumimoji="0" lang="en-US" altLang="ko-KR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April, 2013</a:t>
            </a:r>
            <a:endParaRPr kumimoji="0" lang="ko-KR" altLang="en-US" sz="24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8" name="그림 7" descr="시그니처_좌우조합(영문약칭)-투명.gif"/>
          <p:cNvPicPr>
            <a:picLocks noChangeAspect="1"/>
          </p:cNvPicPr>
          <p:nvPr/>
        </p:nvPicPr>
        <p:blipFill>
          <a:blip r:embed="rId4" cstate="print"/>
          <a:srcRect l="23536" t="41684" r="26064" b="41684"/>
          <a:stretch>
            <a:fillRect/>
          </a:stretch>
        </p:blipFill>
        <p:spPr>
          <a:xfrm>
            <a:off x="3460854" y="5049180"/>
            <a:ext cx="2515302" cy="6917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그림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0" y="4819650"/>
            <a:ext cx="2374900" cy="1781175"/>
          </a:xfrm>
          <a:noFill/>
          <a:ln>
            <a:miter lim="800000"/>
            <a:headEnd/>
            <a:tailEnd/>
          </a:ln>
        </p:spPr>
      </p:pic>
      <p:sp>
        <p:nvSpPr>
          <p:cNvPr id="10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8A145-4B65-4BCB-8923-8F6A4B750C43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gray">
          <a:xfrm>
            <a:off x="6373813" y="6057900"/>
            <a:ext cx="19589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 Ruined Wooden Boat</a:t>
            </a:r>
          </a:p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nearby Aral Sea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gray">
          <a:xfrm>
            <a:off x="1906588" y="6276975"/>
            <a:ext cx="2120900" cy="31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UGCC Construction Site </a:t>
            </a: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▶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gray">
          <a:xfrm>
            <a:off x="2711450" y="3938588"/>
            <a:ext cx="2022475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◀ </a:t>
            </a: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화학플랜트 건설 예정지</a:t>
            </a:r>
          </a:p>
        </p:txBody>
      </p:sp>
      <p:pic>
        <p:nvPicPr>
          <p:cNvPr id="11272" name="Picture 11" descr="100_17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286250"/>
            <a:ext cx="2438400" cy="1828800"/>
          </a:xfrm>
          <a:noFill/>
          <a:ln>
            <a:miter lim="800000"/>
            <a:headEnd/>
            <a:tailEnd/>
          </a:ln>
        </p:spPr>
      </p:pic>
      <p:pic>
        <p:nvPicPr>
          <p:cNvPr id="11273" name="그림 12" descr="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450" y="979488"/>
            <a:ext cx="60769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그림 13" descr="map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762125"/>
            <a:ext cx="4465638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gray">
          <a:xfrm>
            <a:off x="117475" y="5086350"/>
            <a:ext cx="2947988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 Site Overview 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4. Sites Location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82600" y="3354388"/>
            <a:ext cx="8251825" cy="3246437"/>
          </a:xfrm>
          <a:prstGeom prst="roundRect">
            <a:avLst>
              <a:gd name="adj" fmla="val 7111"/>
            </a:avLst>
          </a:prstGeom>
          <a:gradFill rotWithShape="1">
            <a:gsLst>
              <a:gs pos="0">
                <a:schemeClr val="bg1">
                  <a:gamma/>
                  <a:shade val="82353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81320" dir="3080412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B8CBF-BD72-4F4C-8414-90904A2797D2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7975" y="1196169"/>
            <a:ext cx="84264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Petrochemical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industry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is very sensitive to Economic Growth. Polymer is broadly used as a raw material for pipes, basket, vinyl, bottles and etc. So the domestic demand in a country is tend to increase parallel to Economic Growth</a:t>
            </a:r>
          </a:p>
          <a:p>
            <a:pPr marL="342900" indent="-342900" algn="just" eaLnBrk="0" latinLnBrk="0" hangingPunct="0">
              <a:buFont typeface="Wingdings" pitchFamily="2" charset="2"/>
              <a:buNone/>
            </a:pPr>
            <a:endParaRPr kumimoji="0" lang="en-US" altLang="ko-KR" sz="8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Polymer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Price is affected by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supply-demand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balance and oil price because still a broad portion of polymer is produced from </a:t>
            </a:r>
            <a:r>
              <a:rPr kumimoji="0" lang="en-US" altLang="ko-KR" sz="1600" dirty="0" err="1" smtClean="0">
                <a:latin typeface="Arial" charset="0"/>
                <a:ea typeface="Arial Unicode MS" pitchFamily="50" charset="-127"/>
                <a:cs typeface="Arial" charset="0"/>
              </a:rPr>
              <a:t>Naptha</a:t>
            </a: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7553" t="26056" r="29913" b="21638"/>
          <a:stretch>
            <a:fillRect/>
          </a:stretch>
        </p:blipFill>
        <p:spPr bwMode="gray">
          <a:xfrm>
            <a:off x="628650" y="3475038"/>
            <a:ext cx="4052888" cy="3062287"/>
          </a:xfrm>
          <a:noFill/>
          <a:ln algn="ctr">
            <a:miter lim="800000"/>
            <a:headEnd/>
            <a:tailEnd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82600" y="2990850"/>
            <a:ext cx="8251825" cy="3635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79743">
                  <a:gamma/>
                  <a:tint val="57255"/>
                  <a:invGamma/>
                </a:srgbClr>
              </a:gs>
              <a:gs pos="100000">
                <a:srgbClr val="57974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rgbClr val="579743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kumimoji="0"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Polymer Price Forecast Process</a:t>
            </a:r>
            <a:endParaRPr kumimoji="0"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3615" t="31151" r="26100" b="25786"/>
          <a:stretch>
            <a:fillRect/>
          </a:stretch>
        </p:blipFill>
        <p:spPr bwMode="gray">
          <a:xfrm>
            <a:off x="4913313" y="3575050"/>
            <a:ext cx="3492500" cy="2300288"/>
          </a:xfrm>
          <a:noFill/>
          <a:ln algn="ctr"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4852988" y="5816600"/>
            <a:ext cx="294798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 </a:t>
            </a: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 Pricing System in </a:t>
            </a:r>
            <a:r>
              <a:rPr kumimoji="0" lang="en-US" altLang="ko-KR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Nexant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5. Petrochemical Industry 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 bwMode="auto">
          <a:xfrm>
            <a:off x="1043608" y="4717515"/>
            <a:ext cx="1224136" cy="15164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Oil price forecast</a:t>
            </a: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095836" y="4696805"/>
            <a:ext cx="1224136" cy="17235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Demand/Supply forecast</a:t>
            </a: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051720" y="6352989"/>
            <a:ext cx="1224136" cy="17235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Price</a:t>
            </a: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forecast</a:t>
            </a:r>
            <a:endParaRPr kumimoji="0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A4521-4C85-4715-9939-DC88ADD95F5E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7975" y="1214512"/>
            <a:ext cx="84264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Reputable and experienced EPC Contractors were awarded and EPC Contracts were signed on August, 2011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None/>
            </a:pPr>
            <a:endParaRPr kumimoji="0" lang="en-US" altLang="ko-KR" sz="8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3 EPC Contracts were based on a lump-sum turn-key basis and no change orders were permitted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04825" y="5327650"/>
            <a:ext cx="1511300" cy="1246188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19113" y="3971925"/>
            <a:ext cx="1511300" cy="1246188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19113" y="2662238"/>
            <a:ext cx="1511300" cy="1204912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0" name="그림 7" descr="SAMS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2917825"/>
            <a:ext cx="12414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그림 10" descr="G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3" y="4225925"/>
            <a:ext cx="12414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그림 11" descr="HYUNDA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63" y="5619750"/>
            <a:ext cx="12414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AutoShape 33"/>
          <p:cNvSpPr>
            <a:spLocks noChangeAspect="1" noChangeArrowheads="1"/>
          </p:cNvSpPr>
          <p:nvPr/>
        </p:nvSpPr>
        <p:spPr bwMode="auto">
          <a:xfrm>
            <a:off x="2198688" y="2620963"/>
            <a:ext cx="6494462" cy="1246187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Founded in 1970 at the first engineering company in South Korea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Has a cumulative track records of 1,700 projects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Overseas sales represented 62.8% in 2010</a:t>
            </a:r>
          </a:p>
        </p:txBody>
      </p:sp>
      <p:sp>
        <p:nvSpPr>
          <p:cNvPr id="18444" name="AutoShape 33"/>
          <p:cNvSpPr>
            <a:spLocks noChangeAspect="1" noChangeArrowheads="1"/>
          </p:cNvSpPr>
          <p:nvPr/>
        </p:nvSpPr>
        <p:spPr bwMode="auto">
          <a:xfrm>
            <a:off x="2198688" y="5327650"/>
            <a:ext cx="6494462" cy="1246188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Founded in 1974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Provides services focused on oil &amp; gas, petrochemical, refinery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Executed over 200 process plant projects</a:t>
            </a:r>
          </a:p>
        </p:txBody>
      </p:sp>
      <p:sp>
        <p:nvSpPr>
          <p:cNvPr id="18445" name="AutoShape 33"/>
          <p:cNvSpPr>
            <a:spLocks noChangeAspect="1" noChangeArrowheads="1"/>
          </p:cNvSpPr>
          <p:nvPr/>
        </p:nvSpPr>
        <p:spPr bwMode="auto">
          <a:xfrm>
            <a:off x="2198688" y="3971925"/>
            <a:ext cx="6494462" cy="1246188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Founded in 1969. Rated Baa3/Nega by Moody’s, BBB/Stable by S&amp;P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Operating divisions of Housing(27%), plants(31%), buildings(18%), </a:t>
            </a:r>
          </a:p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</a:pPr>
            <a:r>
              <a:rPr kumimoji="0" lang="en-US" altLang="ko-KR" sz="1600">
                <a:latin typeface="Arial" charset="0"/>
                <a:cs typeface="Arial" charset="0"/>
              </a:rPr>
              <a:t>  Civil Eng(13%) and power/environmental and others(11%)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6. EPC Contractors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E37CC-7BE1-4D18-A3C9-D426156DB38E}" type="slidenum">
              <a:rPr lang="en-US" altLang="ko-KR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7975" y="1222644"/>
            <a:ext cx="842645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The Total Project Cost is approximately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3.9bln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$ of which 65% will be borrowed from Senior Lenders</a:t>
            </a:r>
          </a:p>
          <a:p>
            <a:pPr marL="342900" indent="-342900" algn="just" eaLnBrk="0" latinLnBrk="0" hangingPunct="0">
              <a:lnSpc>
                <a:spcPct val="120000"/>
              </a:lnSpc>
            </a:pP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                                                                                                                      (Unit : USD </a:t>
            </a:r>
            <a:r>
              <a:rPr kumimoji="0" lang="en-US" altLang="ko-KR" sz="1600" dirty="0" err="1" smtClean="0">
                <a:latin typeface="Arial" charset="0"/>
                <a:ea typeface="Arial Unicode MS" pitchFamily="50" charset="-127"/>
                <a:cs typeface="Arial" charset="0"/>
              </a:rPr>
              <a:t>mln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)               </a:t>
            </a: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Sponsors will inject funds as a up-front first. It represents the Sponsors’ strong  commitment to the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Project</a:t>
            </a: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65163" y="2102716"/>
          <a:ext cx="8069316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658"/>
                <a:gridCol w="403465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Funds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Sources of Funds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33517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CAPEX                                   3,185.4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Working Capital                                   70.9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IFDC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(Interest Fee During Construction)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455.1                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O&amp;M Account                                      33.2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DSRA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(Debt Service Reserve Account)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88.9                      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Upstream Reserve Account                63.2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Completion Credit                           2.0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Shareholder Funds (35%)              1,389.8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Senior Debt (65%)                         2,504.9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3,896.7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3,896.7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7. Project Cost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8412163" y="6778066"/>
            <a:ext cx="731837" cy="287338"/>
          </a:xfrm>
        </p:spPr>
        <p:txBody>
          <a:bodyPr/>
          <a:lstStyle/>
          <a:p>
            <a:pPr>
              <a:defRPr/>
            </a:pPr>
            <a:fld id="{978D878D-50F3-4D5E-A0FA-1984EA9CD786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8" name="Picture 9" descr="6박스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6354" t="24306" r="5417" b="55556"/>
          <a:stretch>
            <a:fillRect/>
          </a:stretch>
        </p:blipFill>
        <p:spPr bwMode="auto">
          <a:xfrm>
            <a:off x="227013" y="3930277"/>
            <a:ext cx="8785225" cy="2487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07975" y="1352957"/>
            <a:ext cx="842645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ING Bank was appointed as a Financial Advisor and proceeding Project Financing based on International Practice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KEXIM, KSURE, Asian Development Bank(ADB), China Development Bank(CDB) and other ECAs and MLAs represents their interest or commitment for lending to the Project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None/>
            </a:pPr>
            <a:endParaRPr kumimoji="0" lang="en-US" altLang="ko-KR" sz="1600" dirty="0" smtClean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Korean ECAs, German/Swedish ECAs and ADB is expressed their commitments(interests) of direct funding or covered loan</a:t>
            </a:r>
          </a:p>
          <a:p>
            <a:pPr marL="342900" indent="-342900" algn="just" eaLnBrk="0" latinLnBrk="0" hangingPunct="0">
              <a:lnSpc>
                <a:spcPct val="120000"/>
              </a:lnSpc>
            </a:pPr>
            <a:endParaRPr kumimoji="0" lang="en-US" altLang="ko-KR" sz="1600" dirty="0" smtClean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 Unicode MS" pitchFamily="50" charset="-127"/>
                <a:cs typeface="Arial" charset="0"/>
              </a:rPr>
              <a:t>Uz-Kor</a:t>
            </a:r>
            <a:r>
              <a:rPr kumimoji="0" lang="en-US" altLang="ko-KR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 Unicode MS" pitchFamily="50" charset="-127"/>
                <a:cs typeface="Arial" charset="0"/>
              </a:rPr>
              <a:t> was awarded “Deal of the Year(2012)” of Petrochemical sector by Project Financing International, the world best renowned prize of project finance industry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 Unicode MS" pitchFamily="50" charset="-127"/>
                <a:cs typeface="Arial" charset="0"/>
              </a:rPr>
              <a:t>Uz-Kor</a:t>
            </a:r>
            <a:r>
              <a:rPr kumimoji="0" lang="en-US" altLang="ko-KR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 Unicode MS" pitchFamily="50" charset="-127"/>
                <a:cs typeface="Arial" charset="0"/>
              </a:rPr>
              <a:t> also won the prize of “Deal of the Year(2012)” from Trade Finance Magazine, “Deal of the Year(2012)” from Global Trade Review, “Top 10 Global Project Finance Table” published by </a:t>
            </a:r>
            <a:r>
              <a:rPr kumimoji="0" lang="en-US" altLang="ko-KR" sz="16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 Unicode MS" pitchFamily="50" charset="-127"/>
                <a:cs typeface="Arial" charset="0"/>
              </a:rPr>
              <a:t>Dealogic</a:t>
            </a:r>
            <a:endParaRPr kumimoji="0" lang="en-US" altLang="ko-KR" sz="1600" b="1" i="1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Arial Unicode MS" pitchFamily="50" charset="-127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8. Financing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994AF-52C7-43B4-90B5-D5C590F84D1A}" type="slidenum">
              <a:rPr lang="en-US" altLang="ko-KR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59298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IV. CNG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Station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Cylinder Project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9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dirty="0" smtClean="0"/>
              <a:t>Business opportunity</a:t>
            </a:r>
          </a:p>
          <a:p>
            <a:pPr marL="457200" indent="-457200">
              <a:lnSpc>
                <a:spcPct val="150000"/>
              </a:lnSpc>
            </a:pPr>
            <a:endParaRPr lang="ko-KR" altLang="en-US" b="1" dirty="0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785786" y="1648308"/>
          <a:ext cx="7715304" cy="456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994AF-52C7-43B4-90B5-D5C590F84D1A}" type="slidenum">
              <a:rPr lang="en-US" altLang="ko-KR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19460" name="Picture 9" descr="6박스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354" t="24306" r="5417" b="55556"/>
          <a:stretch>
            <a:fillRect/>
          </a:stretch>
        </p:blipFill>
        <p:spPr bwMode="auto">
          <a:xfrm>
            <a:off x="250825" y="3573016"/>
            <a:ext cx="8785225" cy="3168380"/>
          </a:xfrm>
          <a:noFill/>
          <a:ln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03200" y="1112838"/>
            <a:ext cx="9481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  </a:t>
            </a:r>
            <a:r>
              <a:rPr lang="en-US" altLang="ko-KR" sz="1400" dirty="0" smtClean="0"/>
              <a:t>Korean sponsors and UNG are doing jointly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 1) </a:t>
            </a:r>
            <a:r>
              <a:rPr lang="en-US" altLang="ko-KR" sz="1400" dirty="0" smtClean="0"/>
              <a:t>CNG Station Project : Nationwide construction and operation of 50 refueling stations(12 stations initially)</a:t>
            </a:r>
          </a:p>
          <a:p>
            <a:pPr marL="0" lvl="1">
              <a:lnSpc>
                <a:spcPct val="150000"/>
              </a:lnSpc>
            </a:pPr>
            <a:r>
              <a:rPr lang="en-US" altLang="ko-KR" sz="1400" dirty="0" smtClean="0"/>
              <a:t>     - </a:t>
            </a:r>
            <a:r>
              <a:rPr lang="en-US" altLang="ko-KR" sz="14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Participants: UNG 50%, KOGAS 19%, KOLON 15%, </a:t>
            </a:r>
            <a:r>
              <a:rPr lang="en-US" altLang="ko-KR" sz="1400" dirty="0" err="1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Kwangshin</a:t>
            </a:r>
            <a:r>
              <a:rPr lang="en-US" altLang="ko-KR" sz="14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 14%, </a:t>
            </a:r>
            <a:r>
              <a:rPr lang="en-US" altLang="ko-KR" sz="1400" dirty="0" err="1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EngineTech</a:t>
            </a:r>
            <a:r>
              <a:rPr lang="en-US" altLang="ko-KR" sz="14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 2%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- Total Project Cost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en-US" altLang="ko-KR" sz="1400" dirty="0" smtClean="0"/>
              <a:t>$65.42mln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 </a:t>
            </a:r>
            <a:r>
              <a:rPr lang="en-US" altLang="ko-KR" sz="1400" dirty="0"/>
              <a:t>2) </a:t>
            </a:r>
            <a:r>
              <a:rPr lang="en-US" altLang="ko-KR" sz="1400" dirty="0" smtClean="0"/>
              <a:t>Cylinder Project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en-US" altLang="ko-KR" sz="1400" dirty="0" smtClean="0"/>
              <a:t>Construction and operation of Cylinder factory(producing 120 thousand units per year)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                        in </a:t>
            </a:r>
            <a:r>
              <a:rPr lang="en-US" altLang="ko-KR" sz="1400" dirty="0" err="1" smtClean="0"/>
              <a:t>Navoi</a:t>
            </a:r>
            <a:r>
              <a:rPr lang="en-US" altLang="ko-KR" sz="1400" dirty="0" smtClean="0"/>
              <a:t> Free Economic Zone</a:t>
            </a:r>
            <a:r>
              <a:rPr lang="ko-KR" altLang="en-US" sz="1400" dirty="0" smtClean="0"/>
              <a:t> </a:t>
            </a:r>
            <a:endParaRPr lang="en-US" altLang="ko-KR" sz="1400" dirty="0"/>
          </a:p>
          <a:p>
            <a:pPr marL="0" lvl="1">
              <a:lnSpc>
                <a:spcPct val="150000"/>
              </a:lnSpc>
            </a:pPr>
            <a:r>
              <a:rPr lang="en-US" altLang="ko-KR" sz="1400" dirty="0" smtClean="0"/>
              <a:t>     - </a:t>
            </a:r>
            <a:r>
              <a:rPr lang="en-US" altLang="ko-KR" sz="14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Participants: UNG 49%, KOGAS 19%, KOLON 17%, NK 15%</a:t>
            </a:r>
            <a:r>
              <a:rPr lang="en-US" altLang="ko-KR" sz="1400" dirty="0" smtClean="0"/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    - Total Project Cost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: </a:t>
            </a:r>
            <a:r>
              <a:rPr lang="en-US" altLang="ko-KR" sz="1400" dirty="0" smtClean="0"/>
              <a:t>$17.4mln</a:t>
            </a:r>
            <a:endParaRPr lang="en-US" altLang="ko-KR" sz="1400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print"/>
          <a:srcRect l="14381" t="22329" r="51033" b="10210"/>
          <a:stretch>
            <a:fillRect/>
          </a:stretch>
        </p:blipFill>
        <p:spPr bwMode="auto">
          <a:xfrm>
            <a:off x="962025" y="3915900"/>
            <a:ext cx="2141538" cy="25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683568" y="6309320"/>
            <a:ext cx="2398477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</a:t>
            </a: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Cylinder producing process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4" name="그림 15" descr="천연가스 용기.jpg"/>
          <p:cNvPicPr>
            <a:picLocks noChangeAspect="1"/>
          </p:cNvPicPr>
          <p:nvPr/>
        </p:nvPicPr>
        <p:blipFill>
          <a:blip r:embed="rId5" cstate="print"/>
          <a:srcRect b="7382"/>
          <a:stretch>
            <a:fillRect/>
          </a:stretch>
        </p:blipFill>
        <p:spPr bwMode="auto">
          <a:xfrm>
            <a:off x="3311525" y="3825044"/>
            <a:ext cx="2455863" cy="24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gray">
          <a:xfrm>
            <a:off x="3527884" y="6309320"/>
            <a:ext cx="196637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</a:t>
            </a: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CNG bus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6" name="그림 18" descr="충전소 전경_06031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6763" y="4064799"/>
            <a:ext cx="2970212" cy="20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gray">
          <a:xfrm>
            <a:off x="6192838" y="6321760"/>
            <a:ext cx="2375606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▲</a:t>
            </a:r>
            <a:r>
              <a:rPr kumimoji="0"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KOGAS</a:t>
            </a:r>
            <a:r>
              <a:rPr kumimoji="0" lang="ko-KR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ko-KR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L(C)NG station</a:t>
            </a:r>
            <a:endParaRPr kumimoji="0" lang="ko-KR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2. Outline</a:t>
            </a:r>
            <a:endParaRPr lang="ko-KR" altLang="en-US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59298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IV. CNG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Station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Cylinder Project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E9308-5A5D-4CD9-852A-11DAA6F86726}" type="slidenum">
              <a:rPr lang="en-US" altLang="ko-KR"/>
              <a:pPr>
                <a:defRPr/>
              </a:pPr>
              <a:t>16</a:t>
            </a:fld>
            <a:endParaRPr lang="en-US" altLang="ko-KR"/>
          </a:p>
        </p:txBody>
      </p:sp>
      <p:grpSp>
        <p:nvGrpSpPr>
          <p:cNvPr id="2" name="그룹 46"/>
          <p:cNvGrpSpPr>
            <a:grpSpLocks/>
          </p:cNvGrpSpPr>
          <p:nvPr/>
        </p:nvGrpSpPr>
        <p:grpSpPr bwMode="auto">
          <a:xfrm>
            <a:off x="785813" y="1279525"/>
            <a:ext cx="7315200" cy="4778375"/>
            <a:chOff x="138533" y="523081"/>
            <a:chExt cx="8866934" cy="5811838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533" y="523081"/>
              <a:ext cx="8866934" cy="581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рямоугольник 59"/>
            <p:cNvSpPr/>
            <p:nvPr/>
          </p:nvSpPr>
          <p:spPr bwMode="auto">
            <a:xfrm>
              <a:off x="1575946" y="2146921"/>
              <a:ext cx="763927" cy="20853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Nukus</a:t>
              </a:r>
            </a:p>
          </p:txBody>
        </p:sp>
        <p:sp>
          <p:nvSpPr>
            <p:cNvPr id="36" name="Прямоугольник 59"/>
            <p:cNvSpPr/>
            <p:nvPr/>
          </p:nvSpPr>
          <p:spPr bwMode="auto">
            <a:xfrm>
              <a:off x="1441248" y="3629808"/>
              <a:ext cx="944806" cy="2819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Yangiarik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Khorezm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37" name="Прямоугольник 59"/>
            <p:cNvSpPr/>
            <p:nvPr/>
          </p:nvSpPr>
          <p:spPr bwMode="auto">
            <a:xfrm>
              <a:off x="2720874" y="2641217"/>
              <a:ext cx="1000609" cy="2819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Khazorasp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Khorezm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38" name="Прямоугольник 59"/>
            <p:cNvSpPr/>
            <p:nvPr/>
          </p:nvSpPr>
          <p:spPr bwMode="auto">
            <a:xfrm>
              <a:off x="6938825" y="4195545"/>
              <a:ext cx="1025623" cy="2819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Furkat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Ferghana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39" name="Прямоугольник 59"/>
            <p:cNvSpPr/>
            <p:nvPr/>
          </p:nvSpPr>
          <p:spPr bwMode="auto">
            <a:xfrm>
              <a:off x="8083752" y="3975429"/>
              <a:ext cx="833200" cy="28962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Ulugnor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Andijan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0" name="Прямоугольник 59"/>
            <p:cNvSpPr/>
            <p:nvPr/>
          </p:nvSpPr>
          <p:spPr bwMode="auto">
            <a:xfrm>
              <a:off x="7623857" y="2816923"/>
              <a:ext cx="1102593" cy="29348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Uychi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Namangan)</a:t>
              </a:r>
            </a:p>
          </p:txBody>
        </p:sp>
        <p:sp>
          <p:nvSpPr>
            <p:cNvPr id="41" name="Прямоугольник 59"/>
            <p:cNvSpPr/>
            <p:nvPr/>
          </p:nvSpPr>
          <p:spPr bwMode="auto">
            <a:xfrm>
              <a:off x="4389196" y="5676502"/>
              <a:ext cx="1233443" cy="28383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Koson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Kashkadarya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2" name="Прямоугольник 59"/>
            <p:cNvSpPr/>
            <p:nvPr/>
          </p:nvSpPr>
          <p:spPr bwMode="auto">
            <a:xfrm>
              <a:off x="3721482" y="5325089"/>
              <a:ext cx="1223822" cy="28383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Karshi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Kashkadarya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3" name="Прямоугольник 59"/>
            <p:cNvSpPr/>
            <p:nvPr/>
          </p:nvSpPr>
          <p:spPr bwMode="auto">
            <a:xfrm>
              <a:off x="5622639" y="3110411"/>
              <a:ext cx="1023700" cy="2819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Mirzaobod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Syrdarya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4" name="Прямоугольник 59"/>
            <p:cNvSpPr/>
            <p:nvPr/>
          </p:nvSpPr>
          <p:spPr bwMode="auto">
            <a:xfrm>
              <a:off x="4233332" y="3392314"/>
              <a:ext cx="1025623" cy="28383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Ishtihan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Samarkand)</a:t>
              </a:r>
            </a:p>
          </p:txBody>
        </p:sp>
        <p:sp>
          <p:nvSpPr>
            <p:cNvPr id="45" name="Прямоугольник 59"/>
            <p:cNvSpPr/>
            <p:nvPr/>
          </p:nvSpPr>
          <p:spPr bwMode="auto">
            <a:xfrm>
              <a:off x="6457763" y="4761282"/>
              <a:ext cx="1025623" cy="28190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Pahtachi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Samarkand)</a:t>
              </a:r>
            </a:p>
          </p:txBody>
        </p:sp>
        <p:sp>
          <p:nvSpPr>
            <p:cNvPr id="46" name="Прямоугольник 59"/>
            <p:cNvSpPr/>
            <p:nvPr/>
          </p:nvSpPr>
          <p:spPr bwMode="auto">
            <a:xfrm>
              <a:off x="3648361" y="4633847"/>
              <a:ext cx="1025623" cy="28383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8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Narpay</a:t>
              </a:r>
              <a:endParaRPr lang="en-US" sz="800" b="1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(Samarkand)</a:t>
              </a:r>
            </a:p>
          </p:txBody>
        </p:sp>
      </p:grpSp>
      <p:sp>
        <p:nvSpPr>
          <p:cNvPr id="48" name="Прямоугольник 59"/>
          <p:cNvSpPr/>
          <p:nvPr/>
        </p:nvSpPr>
        <p:spPr bwMode="auto">
          <a:xfrm>
            <a:off x="835186" y="6200775"/>
            <a:ext cx="1612578" cy="4000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CNG station</a:t>
            </a:r>
          </a:p>
          <a:p>
            <a:pPr algn="ctr">
              <a:defRPr/>
            </a:pPr>
            <a:r>
              <a:rPr lang="en-US" altLang="ko-K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(initial 14 stations)</a:t>
            </a:r>
            <a:endParaRPr lang="en-US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Прямоугольник 59"/>
          <p:cNvSpPr/>
          <p:nvPr/>
        </p:nvSpPr>
        <p:spPr bwMode="auto">
          <a:xfrm>
            <a:off x="2640013" y="6200775"/>
            <a:ext cx="1652587" cy="40005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Cylinder factory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Navoi</a:t>
            </a:r>
            <a:endParaRPr lang="en-US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Прямоугольник 59"/>
          <p:cNvSpPr/>
          <p:nvPr/>
        </p:nvSpPr>
        <p:spPr bwMode="auto">
          <a:xfrm>
            <a:off x="4903788" y="4098925"/>
            <a:ext cx="820737" cy="40005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Cylinder</a:t>
            </a:r>
          </a:p>
          <a:p>
            <a:pPr algn="ctr">
              <a:defRPr/>
            </a:pPr>
            <a:r>
              <a:rPr lang="en-US" altLang="ko-K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Factory</a:t>
            </a:r>
          </a:p>
        </p:txBody>
      </p:sp>
      <p:sp>
        <p:nvSpPr>
          <p:cNvPr id="20488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3. Location of CNG station &amp;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Cylinder factory</a:t>
            </a:r>
            <a:endParaRPr lang="ko-KR" altLang="en-US" b="1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59298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IV. CNG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Station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Cylinder Project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Flag-Pins-South-Korea-Uzbekistan.jpg"/>
          <p:cNvPicPr>
            <a:picLocks noChangeAspect="1"/>
          </p:cNvPicPr>
          <p:nvPr/>
        </p:nvPicPr>
        <p:blipFill>
          <a:blip r:embed="rId3" cstate="print"/>
          <a:srcRect l="6615" t="7352" r="3611" b="10631"/>
          <a:stretch>
            <a:fillRect/>
          </a:stretch>
        </p:blipFill>
        <p:spPr>
          <a:xfrm>
            <a:off x="2447763" y="1073150"/>
            <a:ext cx="4716526" cy="2499866"/>
          </a:xfrm>
          <a:prstGeom prst="rect">
            <a:avLst/>
          </a:prstGeom>
        </p:spPr>
      </p:pic>
      <p:sp>
        <p:nvSpPr>
          <p:cNvPr id="6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3CCCE-45CD-4390-85A2-CA97163D7E51}" type="slidenum">
              <a:rPr lang="en-US" altLang="ko-KR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gray">
          <a:xfrm>
            <a:off x="5191125" y="107315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ko-KR" altLang="en-US" sz="18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해외 건설 공동 진출</a:t>
            </a:r>
            <a:endParaRPr kumimoji="0" lang="ko-KR" altLang="en-US" sz="18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gray">
          <a:xfrm>
            <a:off x="2236887" y="4329509"/>
            <a:ext cx="4927402" cy="20878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Cho, Yong Don</a:t>
            </a:r>
          </a:p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Vice President</a:t>
            </a:r>
          </a:p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Head of Project Management Department</a:t>
            </a:r>
            <a:endParaRPr kumimoji="0" lang="en-US" altLang="ko-KR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 T E L : +82-(</a:t>
            </a:r>
            <a:r>
              <a:rPr kumimoji="0"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0)31-710-5710</a:t>
            </a:r>
            <a:endParaRPr kumimoji="0"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 F A X : +82-(</a:t>
            </a:r>
            <a:r>
              <a:rPr kumimoji="0"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0)31-710-0980</a:t>
            </a:r>
            <a:endParaRPr kumimoji="0"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algn="ctr" eaLnBrk="0" latinLnBrk="0" hangingPunct="0">
              <a:buFont typeface="HY그래픽M" pitchFamily="18" charset="-127"/>
              <a:buNone/>
              <a:defRPr/>
            </a:pPr>
            <a:r>
              <a:rPr kumimoji="0"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E-Mail : </a:t>
            </a:r>
            <a:r>
              <a:rPr kumimoji="0"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  <a:hlinkClick r:id="rId4"/>
              </a:rPr>
              <a:t>ydcho@kogas.or.kr</a:t>
            </a:r>
            <a:r>
              <a:rPr kumimoji="0"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</a:t>
            </a:r>
            <a:endParaRPr kumimoji="0" lang="en-US" altLang="ko-KR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gray">
          <a:xfrm>
            <a:off x="3330575" y="3231585"/>
            <a:ext cx="3065263" cy="91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  <a:buFont typeface="HY그래픽M" pitchFamily="18" charset="-127"/>
              <a:buNone/>
              <a:defRPr/>
            </a:pPr>
            <a:r>
              <a:rPr kumimoji="0" lang="en-US" altLang="ko-K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  <a:ea typeface="HY견고딕" pitchFamily="18" charset="-127"/>
              </a:rPr>
              <a:t>Thank you</a:t>
            </a:r>
            <a:endParaRPr kumimoji="0"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105EA-B685-4552-8863-10E648C13C97}" type="slidenum">
              <a:rPr lang="en-US" altLang="ko-KR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16850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1258888" y="1539875"/>
            <a:ext cx="2305050" cy="4222750"/>
            <a:chOff x="612" y="981"/>
            <a:chExt cx="1452" cy="2660"/>
          </a:xfrm>
        </p:grpSpPr>
        <p:sp>
          <p:nvSpPr>
            <p:cNvPr id="18" name="Arc 8"/>
            <p:cNvSpPr>
              <a:spLocks/>
            </p:cNvSpPr>
            <p:nvPr/>
          </p:nvSpPr>
          <p:spPr bwMode="auto">
            <a:xfrm>
              <a:off x="794" y="981"/>
              <a:ext cx="1270" cy="2641"/>
            </a:xfrm>
            <a:custGeom>
              <a:avLst/>
              <a:gdLst>
                <a:gd name="G0" fmla="+- 0 0 0"/>
                <a:gd name="G1" fmla="+- 18889 0 0"/>
                <a:gd name="G2" fmla="+- 21600 0 0"/>
                <a:gd name="T0" fmla="*/ 10478 w 21600"/>
                <a:gd name="T1" fmla="*/ 0 h 36776"/>
                <a:gd name="T2" fmla="*/ 12108 w 21600"/>
                <a:gd name="T3" fmla="*/ 36776 h 36776"/>
                <a:gd name="T4" fmla="*/ 0 w 21600"/>
                <a:gd name="T5" fmla="*/ 18889 h 3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776" fill="none" extrusionOk="0">
                  <a:moveTo>
                    <a:pt x="10477" y="0"/>
                  </a:moveTo>
                  <a:cubicBezTo>
                    <a:pt x="17341" y="3808"/>
                    <a:pt x="21600" y="11039"/>
                    <a:pt x="21600" y="18889"/>
                  </a:cubicBezTo>
                  <a:cubicBezTo>
                    <a:pt x="21600" y="26057"/>
                    <a:pt x="18044" y="32758"/>
                    <a:pt x="12108" y="36776"/>
                  </a:cubicBezTo>
                </a:path>
                <a:path w="21600" h="36776" stroke="0" extrusionOk="0">
                  <a:moveTo>
                    <a:pt x="10477" y="0"/>
                  </a:moveTo>
                  <a:cubicBezTo>
                    <a:pt x="17341" y="3808"/>
                    <a:pt x="21600" y="11039"/>
                    <a:pt x="21600" y="18889"/>
                  </a:cubicBezTo>
                  <a:cubicBezTo>
                    <a:pt x="21600" y="26057"/>
                    <a:pt x="18044" y="32758"/>
                    <a:pt x="12108" y="36776"/>
                  </a:cubicBezTo>
                  <a:lnTo>
                    <a:pt x="0" y="18889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ko-KR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612" y="1010"/>
              <a:ext cx="1361" cy="2631"/>
            </a:xfrm>
            <a:custGeom>
              <a:avLst/>
              <a:gdLst>
                <a:gd name="T0" fmla="*/ 0 w 21600"/>
                <a:gd name="T1" fmla="*/ 0 h 36632"/>
                <a:gd name="T2" fmla="*/ 0 w 21600"/>
                <a:gd name="T3" fmla="*/ 0 h 36632"/>
                <a:gd name="T4" fmla="*/ 0 w 21600"/>
                <a:gd name="T5" fmla="*/ 0 h 3663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632"/>
                <a:gd name="T11" fmla="*/ 21600 w 21600"/>
                <a:gd name="T12" fmla="*/ 36632 h 36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632" fill="none" extrusionOk="0">
                  <a:moveTo>
                    <a:pt x="11139" y="0"/>
                  </a:moveTo>
                  <a:cubicBezTo>
                    <a:pt x="17630" y="3907"/>
                    <a:pt x="21600" y="10929"/>
                    <a:pt x="21600" y="18506"/>
                  </a:cubicBezTo>
                  <a:cubicBezTo>
                    <a:pt x="21600" y="25827"/>
                    <a:pt x="17891" y="32649"/>
                    <a:pt x="11747" y="36631"/>
                  </a:cubicBezTo>
                </a:path>
                <a:path w="21600" h="36632" stroke="0" extrusionOk="0">
                  <a:moveTo>
                    <a:pt x="11139" y="0"/>
                  </a:moveTo>
                  <a:cubicBezTo>
                    <a:pt x="17630" y="3907"/>
                    <a:pt x="21600" y="10929"/>
                    <a:pt x="21600" y="18506"/>
                  </a:cubicBezTo>
                  <a:cubicBezTo>
                    <a:pt x="21600" y="25827"/>
                    <a:pt x="17891" y="32649"/>
                    <a:pt x="11747" y="36631"/>
                  </a:cubicBezTo>
                  <a:lnTo>
                    <a:pt x="0" y="18506"/>
                  </a:lnTo>
                  <a:close/>
                </a:path>
              </a:pathLst>
            </a:custGeom>
            <a:noFill/>
            <a:ln w="76200">
              <a:pattFill prst="dkHorz">
                <a:fgClr>
                  <a:srgbClr val="99CCFF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20" name="Picture 7" descr="목록 그림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3" y="2565400"/>
            <a:ext cx="2571750" cy="2133600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 bwMode="auto">
          <a:xfrm>
            <a:off x="3810000" y="1275532"/>
            <a:ext cx="4738688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AB0E4"/>
              </a:buClr>
              <a:buFont typeface="Wingdings" pitchFamily="2" charset="2"/>
              <a:buChar char="–"/>
              <a:defRPr/>
            </a:pPr>
            <a:endParaRPr kumimoji="0" lang="ko-KR" altLang="en-US"/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3810000" y="2378972"/>
            <a:ext cx="4738688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AB0E4"/>
              </a:buClr>
              <a:buFont typeface="Wingdings" pitchFamily="2" charset="2"/>
              <a:buChar char="–"/>
              <a:defRPr/>
            </a:pPr>
            <a:endParaRPr kumimoji="0" lang="ko-KR" altLang="en-US"/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3810000" y="3531217"/>
            <a:ext cx="4738688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AB0E4"/>
              </a:buClr>
              <a:buFont typeface="Wingdings" pitchFamily="2" charset="2"/>
              <a:buChar char="–"/>
              <a:defRPr/>
            </a:pPr>
            <a:endParaRPr kumimoji="0" lang="ko-KR" altLang="en-US"/>
          </a:p>
        </p:txBody>
      </p:sp>
      <p:grpSp>
        <p:nvGrpSpPr>
          <p:cNvPr id="24" name="그룹 86"/>
          <p:cNvGrpSpPr>
            <a:grpSpLocks/>
          </p:cNvGrpSpPr>
          <p:nvPr/>
        </p:nvGrpSpPr>
        <p:grpSpPr bwMode="auto">
          <a:xfrm>
            <a:off x="3786188" y="1223020"/>
            <a:ext cx="742950" cy="742950"/>
            <a:chOff x="2104977" y="4186242"/>
            <a:chExt cx="1285884" cy="1285884"/>
          </a:xfrm>
        </p:grpSpPr>
        <p:sp>
          <p:nvSpPr>
            <p:cNvPr id="25" name="타원 24"/>
            <p:cNvSpPr/>
            <p:nvPr/>
          </p:nvSpPr>
          <p:spPr>
            <a:xfrm>
              <a:off x="2118714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  <p:sp>
          <p:nvSpPr>
            <p:cNvPr id="26" name="도넛 2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</p:grpSp>
      <p:sp>
        <p:nvSpPr>
          <p:cNvPr id="27" name="TextBox 75"/>
          <p:cNvSpPr txBox="1">
            <a:spLocks noChangeArrowheads="1"/>
          </p:cNvSpPr>
          <p:nvPr/>
        </p:nvSpPr>
        <p:spPr bwMode="auto">
          <a:xfrm>
            <a:off x="4022850" y="1365895"/>
            <a:ext cx="26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</a:t>
            </a:r>
            <a:endParaRPr kumimoji="0" lang="ko-KR" altLang="en-US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0738" y="2449934"/>
            <a:ext cx="3600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  <a:defRPr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Overseas Projects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9" name="그룹 86"/>
          <p:cNvGrpSpPr>
            <a:grpSpLocks/>
          </p:cNvGrpSpPr>
          <p:nvPr/>
        </p:nvGrpSpPr>
        <p:grpSpPr bwMode="auto">
          <a:xfrm>
            <a:off x="3786188" y="2326010"/>
            <a:ext cx="742950" cy="742950"/>
            <a:chOff x="2104977" y="4186242"/>
            <a:chExt cx="1285884" cy="1285884"/>
          </a:xfrm>
        </p:grpSpPr>
        <p:sp>
          <p:nvSpPr>
            <p:cNvPr id="30" name="타원 29"/>
            <p:cNvSpPr/>
            <p:nvPr/>
          </p:nvSpPr>
          <p:spPr>
            <a:xfrm>
              <a:off x="2118714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  <p:sp>
          <p:nvSpPr>
            <p:cNvPr id="31" name="도넛 30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</p:grpSp>
      <p:sp>
        <p:nvSpPr>
          <p:cNvPr id="32" name="TextBox 75"/>
          <p:cNvSpPr txBox="1">
            <a:spLocks noChangeArrowheads="1"/>
          </p:cNvSpPr>
          <p:nvPr/>
        </p:nvSpPr>
        <p:spPr bwMode="auto">
          <a:xfrm>
            <a:off x="3980371" y="2468885"/>
            <a:ext cx="35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II</a:t>
            </a:r>
            <a:endParaRPr kumimoji="0" lang="ko-KR" altLang="en-US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0737" y="3622600"/>
            <a:ext cx="4109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  <a:defRPr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Surgil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Project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4" name="그룹 86"/>
          <p:cNvGrpSpPr>
            <a:grpSpLocks/>
          </p:cNvGrpSpPr>
          <p:nvPr/>
        </p:nvGrpSpPr>
        <p:grpSpPr bwMode="auto">
          <a:xfrm>
            <a:off x="3786188" y="3478138"/>
            <a:ext cx="742950" cy="742950"/>
            <a:chOff x="2104977" y="4186242"/>
            <a:chExt cx="1285884" cy="1285884"/>
          </a:xfrm>
        </p:grpSpPr>
        <p:sp>
          <p:nvSpPr>
            <p:cNvPr id="35" name="타원 34"/>
            <p:cNvSpPr/>
            <p:nvPr/>
          </p:nvSpPr>
          <p:spPr>
            <a:xfrm>
              <a:off x="2118714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  <p:sp>
          <p:nvSpPr>
            <p:cNvPr id="36" name="도넛 3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</p:grp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3937891" y="3621013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III</a:t>
            </a:r>
            <a:endParaRPr kumimoji="0" lang="ko-KR" altLang="en-US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5976" y="1317898"/>
            <a:ext cx="3600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  <a:defRPr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KOGAS Overview 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3865760" y="4683345"/>
            <a:ext cx="4738688" cy="6429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AB0E4"/>
              </a:buClr>
              <a:buFont typeface="Wingdings" pitchFamily="2" charset="2"/>
              <a:buChar char="–"/>
              <a:defRPr/>
            </a:pPr>
            <a:endParaRPr kumimoji="0"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416498" y="4774728"/>
            <a:ext cx="418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  <a:defRPr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CNG &amp; Cylinder Project</a:t>
            </a:r>
            <a:endParaRPr lang="ko-KR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41" name="그룹 86"/>
          <p:cNvGrpSpPr>
            <a:grpSpLocks/>
          </p:cNvGrpSpPr>
          <p:nvPr/>
        </p:nvGrpSpPr>
        <p:grpSpPr bwMode="auto">
          <a:xfrm>
            <a:off x="3841948" y="4630266"/>
            <a:ext cx="742950" cy="742950"/>
            <a:chOff x="2104977" y="4186242"/>
            <a:chExt cx="1285884" cy="1285884"/>
          </a:xfrm>
        </p:grpSpPr>
        <p:sp>
          <p:nvSpPr>
            <p:cNvPr id="42" name="타원 41"/>
            <p:cNvSpPr/>
            <p:nvPr/>
          </p:nvSpPr>
          <p:spPr>
            <a:xfrm>
              <a:off x="2118714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  <p:sp>
          <p:nvSpPr>
            <p:cNvPr id="43" name="도넛 42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6AB0E4"/>
                </a:buClr>
                <a:buFont typeface="Wingdings" pitchFamily="2" charset="2"/>
                <a:buChar char="–"/>
                <a:defRPr/>
              </a:pPr>
              <a:endParaRPr kumimoji="0" lang="ko-KR" altLang="en-US"/>
            </a:p>
          </p:txBody>
        </p:sp>
      </p:grp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3940771" y="4773141"/>
            <a:ext cx="47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6AB0E4"/>
              </a:buClr>
              <a:buFont typeface="Wingdings" pitchFamily="2" charset="2"/>
              <a:buNone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IV</a:t>
            </a:r>
            <a:endParaRPr kumimoji="0" lang="ko-KR" altLang="en-US" sz="2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105EA-B685-4552-8863-10E648C13C97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4798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lang="en-US" altLang="ko-KR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KOGAS Overview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4549775" y="3506788"/>
            <a:ext cx="3887788" cy="2879725"/>
            <a:chOff x="4572000" y="3284438"/>
            <a:chExt cx="3984443" cy="2952328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284438"/>
              <a:ext cx="3840427" cy="2952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타원 6"/>
            <p:cNvSpPr/>
            <p:nvPr/>
          </p:nvSpPr>
          <p:spPr>
            <a:xfrm>
              <a:off x="4572000" y="5805472"/>
              <a:ext cx="2736559" cy="214833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0" latinLnBrk="0" hangingPunct="0">
                <a:lnSpc>
                  <a:spcPct val="140000"/>
                </a:lnSpc>
                <a:buFont typeface="Wingdings" pitchFamily="2" charset="2"/>
                <a:buNone/>
                <a:defRPr/>
              </a:pPr>
              <a:endParaRPr kumimoji="0"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그룹 18"/>
          <p:cNvGrpSpPr>
            <a:grpSpLocks/>
          </p:cNvGrpSpPr>
          <p:nvPr/>
        </p:nvGrpSpPr>
        <p:grpSpPr bwMode="auto">
          <a:xfrm>
            <a:off x="517525" y="3651250"/>
            <a:ext cx="4032250" cy="2232025"/>
            <a:chOff x="467544" y="3356446"/>
            <a:chExt cx="4248472" cy="2329807"/>
          </a:xfrm>
        </p:grpSpPr>
        <p:pic>
          <p:nvPicPr>
            <p:cNvPr id="9" name="Picture 2" descr="무디스 신용등급"/>
            <p:cNvPicPr>
              <a:picLocks noChangeAspect="1" noChangeArrowheads="1"/>
            </p:cNvPicPr>
            <p:nvPr/>
          </p:nvPicPr>
          <p:blipFill>
            <a:blip r:embed="rId4" cstate="print"/>
            <a:srcRect t="2913" r="24390" b="47574"/>
            <a:stretch>
              <a:fillRect/>
            </a:stretch>
          </p:blipFill>
          <p:spPr bwMode="auto">
            <a:xfrm>
              <a:off x="467544" y="3356446"/>
              <a:ext cx="4248472" cy="2329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타원 9"/>
            <p:cNvSpPr/>
            <p:nvPr/>
          </p:nvSpPr>
          <p:spPr>
            <a:xfrm>
              <a:off x="1042928" y="3716026"/>
              <a:ext cx="3457320" cy="28832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0" latinLnBrk="0" hangingPunct="0">
                <a:lnSpc>
                  <a:spcPct val="140000"/>
                </a:lnSpc>
                <a:buFont typeface="Wingdings" pitchFamily="2" charset="2"/>
                <a:buNone/>
                <a:defRPr/>
              </a:pPr>
              <a:endParaRPr kumimoji="0"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17525" y="4937125"/>
            <a:ext cx="3562350" cy="503238"/>
          </a:xfrm>
          <a:prstGeom prst="rect">
            <a:avLst/>
          </a:pr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cap="rnd">
            <a:noFill/>
          </a:ln>
          <a:effectLst>
            <a:outerShdw blurRad="88900" dist="38100" dir="4140000" sx="101000" sy="101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kumimoji="0" lang="en-US" altLang="ko-KR" sz="1800" dirty="0">
                <a:solidFill>
                  <a:srgbClr val="C00000"/>
                </a:solidFill>
                <a:effectLst>
                  <a:outerShdw dist="38100" dir="2700000" algn="tl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Moody’s Upgrades KOGAS to A1</a:t>
            </a:r>
            <a:endParaRPr kumimoji="0" lang="ko-KR" altLang="en-US" sz="1800" dirty="0">
              <a:solidFill>
                <a:srgbClr val="C00000"/>
              </a:solidFill>
              <a:effectLst>
                <a:outerShdw dist="38100" dir="2700000" algn="tl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62488" y="4659313"/>
            <a:ext cx="3816350" cy="503237"/>
          </a:xfrm>
          <a:prstGeom prst="rect">
            <a:avLst/>
          </a:pr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cap="rnd">
            <a:noFill/>
          </a:ln>
          <a:effectLst>
            <a:outerShdw blurRad="88900" dist="38100" dir="4140000" sx="101000" sy="101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kumimoji="0" lang="en-US" altLang="ko-KR" sz="1800" dirty="0">
                <a:solidFill>
                  <a:srgbClr val="C00000"/>
                </a:solidFill>
                <a:effectLst>
                  <a:outerShdw dist="38100" dir="2700000" algn="tl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World’s Most Admired Companies</a:t>
            </a:r>
            <a:endParaRPr kumimoji="0" lang="ko-KR" altLang="en-US" sz="1800" dirty="0">
              <a:solidFill>
                <a:srgbClr val="C00000"/>
              </a:solidFill>
              <a:effectLst>
                <a:outerShdw dist="38100" dir="2700000" algn="tl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직선 연결선 12"/>
          <p:cNvCxnSpPr>
            <a:endCxn id="11" idx="0"/>
          </p:cNvCxnSpPr>
          <p:nvPr/>
        </p:nvCxnSpPr>
        <p:spPr>
          <a:xfrm rot="5400000">
            <a:off x="2168526" y="4402137"/>
            <a:ext cx="665162" cy="4048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12" idx="2"/>
          </p:cNvCxnSpPr>
          <p:nvPr/>
        </p:nvCxnSpPr>
        <p:spPr>
          <a:xfrm rot="5400000">
            <a:off x="5846763" y="5241925"/>
            <a:ext cx="803275" cy="644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9" descr="6박스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 l="6354" t="24306" r="5417" b="55556"/>
          <a:stretch>
            <a:fillRect/>
          </a:stretch>
        </p:blipFill>
        <p:spPr bwMode="auto">
          <a:xfrm>
            <a:off x="215900" y="1121408"/>
            <a:ext cx="8785225" cy="24876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155" name="직사각형 17"/>
          <p:cNvSpPr>
            <a:spLocks noChangeArrowheads="1"/>
          </p:cNvSpPr>
          <p:nvPr/>
        </p:nvSpPr>
        <p:spPr bwMode="auto">
          <a:xfrm>
            <a:off x="482600" y="1413508"/>
            <a:ext cx="8216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0" lang="en-US" altLang="ko-KR" sz="1600">
                <a:latin typeface="Arial" charset="0"/>
                <a:ea typeface="굴림" pitchFamily="50" charset="-127"/>
              </a:rPr>
              <a:t>Established in 1983 and has provided natural gas since 1986</a:t>
            </a:r>
          </a:p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kumimoji="0" lang="en-US" altLang="ko-KR" sz="1600">
                <a:latin typeface="Arial" charset="0"/>
                <a:ea typeface="굴림" pitchFamily="50" charset="-127"/>
              </a:rPr>
              <a:t>  - Company Organization : 5 Divisions, 18 Departments, 12 branch offices </a:t>
            </a:r>
          </a:p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kumimoji="0" lang="en-US" altLang="ko-KR" sz="1600">
                <a:latin typeface="Arial" charset="0"/>
                <a:ea typeface="굴림" pitchFamily="50" charset="-127"/>
              </a:rPr>
              <a:t>  - Number of Employees : 2,962</a:t>
            </a:r>
          </a:p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Wingdings" pitchFamily="2" charset="2"/>
              <a:buNone/>
            </a:pPr>
            <a:endParaRPr kumimoji="0" lang="en-US" altLang="ko-KR" sz="800">
              <a:latin typeface="Arial" charset="0"/>
              <a:ea typeface="굴림" pitchFamily="50" charset="-127"/>
            </a:endParaRPr>
          </a:p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0" lang="en-US" altLang="ko-KR" sz="1600">
                <a:latin typeface="Arial" charset="0"/>
                <a:ea typeface="굴림" pitchFamily="50" charset="-127"/>
              </a:rPr>
              <a:t>International Credit rates A by S&amp;P, A1 by Moody`s and A+ by R&amp;I</a:t>
            </a:r>
          </a:p>
          <a:p>
            <a:pPr marL="190500" indent="-190500" eaLnBrk="0" latinLnBrk="0" hangingPunct="0">
              <a:lnSpc>
                <a:spcPct val="80000"/>
              </a:lnSpc>
              <a:spcBef>
                <a:spcPct val="30000"/>
              </a:spcBef>
              <a:buClr>
                <a:srgbClr val="0099CC"/>
              </a:buClr>
              <a:buFont typeface="Wingdings" pitchFamily="2" charset="2"/>
              <a:buNone/>
            </a:pPr>
            <a:endParaRPr kumimoji="0" lang="en-US" altLang="ko-KR" sz="800">
              <a:latin typeface="Arial" charset="0"/>
              <a:ea typeface="굴림" pitchFamily="50" charset="-127"/>
            </a:endParaRPr>
          </a:p>
          <a:p>
            <a:pPr marL="190500" indent="-190500" eaLnBrk="0" latinLnBrk="0" hangingPunct="0">
              <a:spcBef>
                <a:spcPct val="30000"/>
              </a:spcBef>
              <a:buFont typeface="Wingdings" pitchFamily="2" charset="2"/>
              <a:buChar char="§"/>
            </a:pPr>
            <a:r>
              <a:rPr kumimoji="0" lang="en-US" altLang="ko-KR" sz="1600">
                <a:latin typeface="Arial" charset="0"/>
                <a:ea typeface="굴림" pitchFamily="50" charset="-127"/>
              </a:rPr>
              <a:t>Ranked 4</a:t>
            </a:r>
            <a:r>
              <a:rPr kumimoji="0" lang="en-US" altLang="ko-KR" sz="1600" baseline="30000">
                <a:latin typeface="Arial" charset="0"/>
                <a:ea typeface="굴림" pitchFamily="50" charset="-127"/>
              </a:rPr>
              <a:t>th</a:t>
            </a:r>
            <a:r>
              <a:rPr kumimoji="0" lang="en-US" altLang="ko-KR" sz="1600">
                <a:latin typeface="Arial" charset="0"/>
                <a:ea typeface="굴림" pitchFamily="50" charset="-127"/>
              </a:rPr>
              <a:t> in “The World`s Most Admired Companies” and entered in World’s Largest 500 Corporations by FORTUNE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1. Profile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105EA-B685-4552-8863-10E648C13C97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4798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lang="en-US" altLang="ko-KR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KOGAS Overview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154" name="Picture 9" descr="6박스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6354" t="24306" r="5417" b="55556"/>
          <a:stretch>
            <a:fillRect/>
          </a:stretch>
        </p:blipFill>
        <p:spPr bwMode="auto">
          <a:xfrm>
            <a:off x="215900" y="1126679"/>
            <a:ext cx="8785225" cy="100617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155" name="직사각형 17"/>
          <p:cNvSpPr>
            <a:spLocks noChangeArrowheads="1"/>
          </p:cNvSpPr>
          <p:nvPr/>
        </p:nvSpPr>
        <p:spPr bwMode="auto">
          <a:xfrm>
            <a:off x="482600" y="1203497"/>
            <a:ext cx="821690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latinLnBrk="0" hangingPunct="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KOGAS is expanding it’s business fields up into every Gas value chain From Mid – Down stream to Up – Mid – Down stream </a:t>
            </a:r>
            <a:endParaRPr lang="ko-KR" altLang="en-US" sz="1600" dirty="0">
              <a:solidFill>
                <a:schemeClr val="tx2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642" y="2273213"/>
            <a:ext cx="155276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37802" y="2334594"/>
            <a:ext cx="1551600" cy="317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92782" y="2299062"/>
            <a:ext cx="1551600" cy="32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4950" y="2273213"/>
            <a:ext cx="1551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83558" y="2273213"/>
            <a:ext cx="1551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96710" y="2328230"/>
            <a:ext cx="1551600" cy="317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reeform 6"/>
          <p:cNvSpPr>
            <a:spLocks/>
          </p:cNvSpPr>
          <p:nvPr/>
        </p:nvSpPr>
        <p:spPr bwMode="auto">
          <a:xfrm>
            <a:off x="3482975" y="4863169"/>
            <a:ext cx="1898650" cy="774700"/>
          </a:xfrm>
          <a:custGeom>
            <a:avLst/>
            <a:gdLst>
              <a:gd name="T0" fmla="*/ 0 w 1181"/>
              <a:gd name="T1" fmla="*/ 20638 h 488"/>
              <a:gd name="T2" fmla="*/ 626989 w 1181"/>
              <a:gd name="T3" fmla="*/ 20638 h 488"/>
              <a:gd name="T4" fmla="*/ 934052 w 1181"/>
              <a:gd name="T5" fmla="*/ 66675 h 488"/>
              <a:gd name="T6" fmla="*/ 1464581 w 1181"/>
              <a:gd name="T7" fmla="*/ 704850 h 488"/>
              <a:gd name="T8" fmla="*/ 1898650 w 1181"/>
              <a:gd name="T9" fmla="*/ 774700 h 488"/>
              <a:gd name="T10" fmla="*/ 982282 w 1181"/>
              <a:gd name="T11" fmla="*/ 0 h 488"/>
              <a:gd name="T12" fmla="*/ 528921 w 1181"/>
              <a:gd name="T13" fmla="*/ 11113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1"/>
              <a:gd name="T22" fmla="*/ 0 h 488"/>
              <a:gd name="T23" fmla="*/ 1181 w 1181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1" h="488">
                <a:moveTo>
                  <a:pt x="0" y="13"/>
                </a:moveTo>
                <a:lnTo>
                  <a:pt x="390" y="13"/>
                </a:lnTo>
                <a:lnTo>
                  <a:pt x="581" y="42"/>
                </a:lnTo>
                <a:lnTo>
                  <a:pt x="911" y="444"/>
                </a:lnTo>
                <a:lnTo>
                  <a:pt x="1181" y="488"/>
                </a:lnTo>
                <a:lnTo>
                  <a:pt x="611" y="0"/>
                </a:lnTo>
                <a:lnTo>
                  <a:pt x="329" y="7"/>
                </a:lnTo>
              </a:path>
            </a:pathLst>
          </a:custGeom>
          <a:solidFill>
            <a:srgbClr val="7D9ED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1322388" y="4358344"/>
            <a:ext cx="1898650" cy="774700"/>
          </a:xfrm>
          <a:custGeom>
            <a:avLst/>
            <a:gdLst>
              <a:gd name="T0" fmla="*/ 0 w 1181"/>
              <a:gd name="T1" fmla="*/ 20638 h 488"/>
              <a:gd name="T2" fmla="*/ 626989 w 1181"/>
              <a:gd name="T3" fmla="*/ 20638 h 488"/>
              <a:gd name="T4" fmla="*/ 934052 w 1181"/>
              <a:gd name="T5" fmla="*/ 66675 h 488"/>
              <a:gd name="T6" fmla="*/ 1464581 w 1181"/>
              <a:gd name="T7" fmla="*/ 704850 h 488"/>
              <a:gd name="T8" fmla="*/ 1898650 w 1181"/>
              <a:gd name="T9" fmla="*/ 774700 h 488"/>
              <a:gd name="T10" fmla="*/ 982282 w 1181"/>
              <a:gd name="T11" fmla="*/ 0 h 488"/>
              <a:gd name="T12" fmla="*/ 528921 w 1181"/>
              <a:gd name="T13" fmla="*/ 11113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1"/>
              <a:gd name="T22" fmla="*/ 0 h 488"/>
              <a:gd name="T23" fmla="*/ 1181 w 1181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1" h="488">
                <a:moveTo>
                  <a:pt x="0" y="13"/>
                </a:moveTo>
                <a:lnTo>
                  <a:pt x="390" y="13"/>
                </a:lnTo>
                <a:lnTo>
                  <a:pt x="581" y="42"/>
                </a:lnTo>
                <a:lnTo>
                  <a:pt x="911" y="444"/>
                </a:lnTo>
                <a:lnTo>
                  <a:pt x="1181" y="488"/>
                </a:lnTo>
                <a:lnTo>
                  <a:pt x="611" y="0"/>
                </a:lnTo>
                <a:lnTo>
                  <a:pt x="329" y="7"/>
                </a:lnTo>
              </a:path>
            </a:pathLst>
          </a:custGeom>
          <a:solidFill>
            <a:srgbClr val="7D9ED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517525" y="4347232"/>
            <a:ext cx="1784350" cy="255587"/>
          </a:xfrm>
          <a:prstGeom prst="parallelogram">
            <a:avLst>
              <a:gd name="adj" fmla="val 82031"/>
            </a:avLst>
          </a:prstGeom>
          <a:solidFill>
            <a:srgbClr val="B9CAE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78DD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814388" y="3569357"/>
          <a:ext cx="1003300" cy="915987"/>
        </p:xfrm>
        <a:graphic>
          <a:graphicData uri="http://schemas.openxmlformats.org/presentationml/2006/ole">
            <p:oleObj spid="_x0000_s1026" name="Image" r:id="rId11" imgW="1207201" imgH="1207201" progId="">
              <p:embed/>
            </p:oleObj>
          </a:graphicData>
        </a:graphic>
      </p:graphicFrame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92150" y="3720169"/>
            <a:ext cx="1258888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Up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stream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2717800" y="4877457"/>
            <a:ext cx="1784350" cy="255587"/>
          </a:xfrm>
          <a:prstGeom prst="parallelogram">
            <a:avLst>
              <a:gd name="adj" fmla="val 82031"/>
            </a:avLst>
          </a:prstGeom>
          <a:solidFill>
            <a:srgbClr val="B9CAE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78DD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2974975" y="4082119"/>
          <a:ext cx="1003300" cy="915988"/>
        </p:xfrm>
        <a:graphic>
          <a:graphicData uri="http://schemas.openxmlformats.org/presentationml/2006/ole">
            <p:oleObj spid="_x0000_s1027" name="Image" r:id="rId12" imgW="1207201" imgH="1207201" progId="">
              <p:embed/>
            </p:oleObj>
          </a:graphicData>
        </a:graphic>
      </p:graphicFrame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843213" y="4223407"/>
            <a:ext cx="121126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Mid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stream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4838700" y="5352119"/>
            <a:ext cx="1784350" cy="254000"/>
          </a:xfrm>
          <a:prstGeom prst="parallelogram">
            <a:avLst>
              <a:gd name="adj" fmla="val 82544"/>
            </a:avLst>
          </a:prstGeom>
          <a:solidFill>
            <a:srgbClr val="B9CAE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78DD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16"/>
          <p:cNvGraphicFramePr>
            <a:graphicFrameLocks noChangeAspect="1"/>
          </p:cNvGraphicFramePr>
          <p:nvPr/>
        </p:nvGraphicFramePr>
        <p:xfrm>
          <a:off x="5135563" y="4574244"/>
          <a:ext cx="1003300" cy="914400"/>
        </p:xfrm>
        <a:graphic>
          <a:graphicData uri="http://schemas.openxmlformats.org/presentationml/2006/ole">
            <p:oleObj spid="_x0000_s1028" name="Image" r:id="rId13" imgW="1207201" imgH="1207201" progId="">
              <p:embed/>
            </p:oleObj>
          </a:graphicData>
        </a:graphic>
      </p:graphicFrame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932363" y="4728232"/>
            <a:ext cx="14859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Down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stream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395288" y="4809194"/>
            <a:ext cx="21875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Char char="-"/>
            </a:pPr>
            <a:r>
              <a:rPr lang="ko-KR" altLang="en-US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Oil &amp; Natural Gas  </a:t>
            </a:r>
          </a:p>
          <a:p>
            <a:pPr algn="l"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Unconventional Gas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492375" y="5179082"/>
            <a:ext cx="2252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Liquefaction, Shipping,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Trading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4716463" y="5631519"/>
            <a:ext cx="2843212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EPC &amp; O&amp;M for LNG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Terminals &amp; Pipelines</a:t>
            </a:r>
          </a:p>
          <a:p>
            <a:pPr algn="l"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Supplying NG, CNG, LCNG</a:t>
            </a: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7140575" y="4556782"/>
            <a:ext cx="1784350" cy="255587"/>
          </a:xfrm>
          <a:prstGeom prst="parallelogram">
            <a:avLst>
              <a:gd name="adj" fmla="val 82031"/>
            </a:avLst>
          </a:prstGeom>
          <a:solidFill>
            <a:srgbClr val="B9CAE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78DD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23"/>
          <p:cNvGraphicFramePr>
            <a:graphicFrameLocks noChangeAspect="1"/>
          </p:cNvGraphicFramePr>
          <p:nvPr/>
        </p:nvGraphicFramePr>
        <p:xfrm>
          <a:off x="7435850" y="3778907"/>
          <a:ext cx="1003300" cy="915987"/>
        </p:xfrm>
        <a:graphic>
          <a:graphicData uri="http://schemas.openxmlformats.org/presentationml/2006/ole">
            <p:oleObj spid="_x0000_s1029" name="Image" r:id="rId14" imgW="1207201" imgH="1207201" progId="">
              <p:embed/>
            </p:oleObj>
          </a:graphicData>
        </a:graphic>
      </p:graphicFrame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397750" y="4055132"/>
            <a:ext cx="10398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Others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7083425" y="4931432"/>
            <a:ext cx="2005013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500" b="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Technical Service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Commercialization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of R&amp;D Outputs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ko-KR" sz="1500">
                <a:solidFill>
                  <a:srgbClr val="000066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DME*, GH** etc.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467600" y="6107769"/>
            <a:ext cx="1676400" cy="3095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ko-KR" sz="11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* Dimethyl Ether</a:t>
            </a:r>
          </a:p>
          <a:p>
            <a:pPr algn="l" eaLnBrk="0" latinLnBrk="0" hangingPunct="0"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ko-KR" sz="11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** Gas Hydrate</a:t>
            </a: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2. Activities in Gas Value Chain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A0B-931A-4BCA-914A-577874CD9537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48782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II. KOGAS Overseas Project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10" descr="해외사업현황뉴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338" y="2335488"/>
            <a:ext cx="8229600" cy="4009836"/>
          </a:xfrm>
        </p:spPr>
      </p:pic>
      <p:sp>
        <p:nvSpPr>
          <p:cNvPr id="15" name="직사각형 14"/>
          <p:cNvSpPr/>
          <p:nvPr/>
        </p:nvSpPr>
        <p:spPr>
          <a:xfrm>
            <a:off x="683568" y="537321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1. Overall</a:t>
            </a:r>
            <a:endParaRPr lang="ko-KR" altLang="en-US" b="1" dirty="0"/>
          </a:p>
        </p:txBody>
      </p:sp>
      <p:pic>
        <p:nvPicPr>
          <p:cNvPr id="320" name="Picture 9" descr="6박스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6354" t="24306" r="5417" b="55556"/>
          <a:stretch>
            <a:fillRect/>
          </a:stretch>
        </p:blipFill>
        <p:spPr bwMode="auto">
          <a:xfrm>
            <a:off x="215900" y="1126679"/>
            <a:ext cx="8785225" cy="100617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21" name="직사각형 17"/>
          <p:cNvSpPr>
            <a:spLocks noChangeArrowheads="1"/>
          </p:cNvSpPr>
          <p:nvPr/>
        </p:nvSpPr>
        <p:spPr bwMode="auto">
          <a:xfrm>
            <a:off x="482600" y="1203497"/>
            <a:ext cx="82169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latinLnBrk="0" hangingPunct="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18 E&amp;P projects and 5 LNG Plant projects</a:t>
            </a:r>
            <a:r>
              <a:rPr lang="ko-KR" altLang="en-US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over 16 countries</a:t>
            </a:r>
          </a:p>
          <a:p>
            <a:pPr marL="190500" indent="-190500" eaLnBrk="0" latinLnBrk="0" hangingPunct="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Entered into Unconventional gas projects in Canada and Australia etc.</a:t>
            </a:r>
            <a:endParaRPr lang="ko-KR" altLang="en-US" sz="1600" dirty="0" smtClean="0">
              <a:solidFill>
                <a:schemeClr val="tx2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2234"/>
          <a:stretch>
            <a:fillRect/>
          </a:stretch>
        </p:blipFill>
        <p:spPr bwMode="auto">
          <a:xfrm>
            <a:off x="6372200" y="5146232"/>
            <a:ext cx="162033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2554" y="4325287"/>
            <a:ext cx="95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2594620" y="4401108"/>
            <a:ext cx="1257300" cy="247650"/>
            <a:chOff x="2375756" y="6477000"/>
            <a:chExt cx="1257300" cy="24765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5756" y="6477000"/>
              <a:ext cx="12573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 bwMode="auto">
            <a:xfrm>
              <a:off x="2519772" y="6514647"/>
              <a:ext cx="1008112" cy="17235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altLang="ko-KR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UAE LNG</a:t>
              </a:r>
              <a:endParaRPr kumimoji="0" lang="ko-KR" alt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825044"/>
            <a:ext cx="114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6000" y="3632067"/>
            <a:ext cx="66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1835696" y="3429000"/>
            <a:ext cx="1200150" cy="247650"/>
            <a:chOff x="4067944" y="6477000"/>
            <a:chExt cx="1200150" cy="247650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67944" y="6477000"/>
              <a:ext cx="12001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 bwMode="auto">
            <a:xfrm>
              <a:off x="4122236" y="6525344"/>
              <a:ext cx="1080120" cy="172355"/>
            </a:xfrm>
            <a:prstGeom prst="rect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altLang="ko-KR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Cyprus</a:t>
              </a:r>
              <a:endParaRPr kumimoji="0" lang="ko-KR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915816" y="6025666"/>
            <a:ext cx="1066800" cy="247650"/>
            <a:chOff x="3318520" y="6353175"/>
            <a:chExt cx="1066800" cy="247650"/>
          </a:xfrm>
        </p:grpSpPr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18520" y="6353175"/>
              <a:ext cx="10668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직사각형 20"/>
            <p:cNvSpPr/>
            <p:nvPr/>
          </p:nvSpPr>
          <p:spPr bwMode="auto">
            <a:xfrm>
              <a:off x="3323878" y="6381328"/>
              <a:ext cx="1032098" cy="172355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altLang="ko-KR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Australia Prelude</a:t>
              </a:r>
              <a:endParaRPr kumimoji="0" lang="ko-KR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03948" y="5184812"/>
            <a:ext cx="8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직선 연결선 25"/>
          <p:cNvCxnSpPr/>
          <p:nvPr/>
        </p:nvCxnSpPr>
        <p:spPr bwMode="auto">
          <a:xfrm>
            <a:off x="4189673" y="6600825"/>
            <a:ext cx="994395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>
            <a:off x="3887924" y="5265205"/>
            <a:ext cx="202704" cy="0"/>
          </a:xfrm>
          <a:prstGeom prst="line">
            <a:avLst/>
          </a:prstGeom>
          <a:noFill/>
          <a:ln w="952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3887924" y="5265205"/>
            <a:ext cx="0" cy="760461"/>
          </a:xfrm>
          <a:prstGeom prst="line">
            <a:avLst/>
          </a:prstGeom>
          <a:noFill/>
          <a:ln w="952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A0B-931A-4BCA-914A-577874CD9537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48782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II. KOGAS Overseas Project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3568" y="537321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2. LNG Importing </a:t>
            </a:r>
            <a:endParaRPr lang="ko-KR" altLang="en-US" b="1" dirty="0"/>
          </a:p>
        </p:txBody>
      </p:sp>
      <p:pic>
        <p:nvPicPr>
          <p:cNvPr id="320" name="Picture 9" descr="6박스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6354" t="24306" r="5417" b="55556"/>
          <a:stretch>
            <a:fillRect/>
          </a:stretch>
        </p:blipFill>
        <p:spPr bwMode="auto">
          <a:xfrm>
            <a:off x="215900" y="1126679"/>
            <a:ext cx="8785225" cy="68214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21" name="직사각형 17"/>
          <p:cNvSpPr>
            <a:spLocks noChangeArrowheads="1"/>
          </p:cNvSpPr>
          <p:nvPr/>
        </p:nvSpPr>
        <p:spPr bwMode="auto">
          <a:xfrm>
            <a:off x="482600" y="1203497"/>
            <a:ext cx="821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latinLnBrk="0" hangingPunct="0"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ea typeface="굴림" pitchFamily="50" charset="-127"/>
              </a:rPr>
              <a:t>16 Long-term and 3 Mid-term SPAs with 11 gas suppliers in 9 countries</a:t>
            </a:r>
          </a:p>
        </p:txBody>
      </p:sp>
      <p:pic>
        <p:nvPicPr>
          <p:cNvPr id="18" name="Picture 5" descr="세계지도03-하양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tretch>
            <a:fillRect/>
          </a:stretch>
        </p:blipFill>
        <p:spPr bwMode="auto">
          <a:xfrm>
            <a:off x="755650" y="1967999"/>
            <a:ext cx="6624638" cy="40465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72000"/>
              </a:prstClr>
            </a:outerShdw>
          </a:effectLst>
        </p:spPr>
      </p:pic>
      <p:pic>
        <p:nvPicPr>
          <p:cNvPr id="19" name="직사각형 5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183899"/>
            <a:ext cx="410368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7"/>
          <p:cNvSpPr>
            <a:spLocks noChangeArrowheads="1"/>
          </p:cNvSpPr>
          <p:nvPr/>
        </p:nvSpPr>
        <p:spPr bwMode="gray">
          <a:xfrm rot="41468" flipV="1">
            <a:off x="3348038" y="3422149"/>
            <a:ext cx="647700" cy="10810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82" y="13036"/>
                </a:moveTo>
                <a:cubicBezTo>
                  <a:pt x="19670" y="12306"/>
                  <a:pt x="19766" y="11554"/>
                  <a:pt x="19766" y="10800"/>
                </a:cubicBezTo>
                <a:cubicBezTo>
                  <a:pt x="19766" y="8586"/>
                  <a:pt x="18947" y="6450"/>
                  <a:pt x="17466" y="4804"/>
                </a:cubicBezTo>
                <a:lnTo>
                  <a:pt x="18830" y="3578"/>
                </a:lnTo>
                <a:cubicBezTo>
                  <a:pt x="20613" y="5561"/>
                  <a:pt x="21600" y="8133"/>
                  <a:pt x="21600" y="10800"/>
                </a:cubicBezTo>
                <a:cubicBezTo>
                  <a:pt x="21600" y="11708"/>
                  <a:pt x="21485" y="12614"/>
                  <a:pt x="21258" y="13494"/>
                </a:cubicBezTo>
                <a:lnTo>
                  <a:pt x="23873" y="14168"/>
                </a:lnTo>
                <a:lnTo>
                  <a:pt x="19468" y="16768"/>
                </a:lnTo>
                <a:lnTo>
                  <a:pt x="16867" y="12363"/>
                </a:lnTo>
                <a:lnTo>
                  <a:pt x="19482" y="130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gray">
          <a:xfrm rot="-8319281" flipH="1" flipV="1">
            <a:off x="3548063" y="3093536"/>
            <a:ext cx="576262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82" y="13036"/>
                </a:moveTo>
                <a:cubicBezTo>
                  <a:pt x="19670" y="12306"/>
                  <a:pt x="19766" y="11554"/>
                  <a:pt x="19766" y="10800"/>
                </a:cubicBezTo>
                <a:cubicBezTo>
                  <a:pt x="19766" y="8586"/>
                  <a:pt x="18947" y="6450"/>
                  <a:pt x="17466" y="4804"/>
                </a:cubicBezTo>
                <a:lnTo>
                  <a:pt x="18830" y="3578"/>
                </a:lnTo>
                <a:cubicBezTo>
                  <a:pt x="20613" y="5561"/>
                  <a:pt x="21600" y="8133"/>
                  <a:pt x="21600" y="10800"/>
                </a:cubicBezTo>
                <a:cubicBezTo>
                  <a:pt x="21600" y="11708"/>
                  <a:pt x="21485" y="12614"/>
                  <a:pt x="21258" y="13494"/>
                </a:cubicBezTo>
                <a:lnTo>
                  <a:pt x="23873" y="14168"/>
                </a:lnTo>
                <a:lnTo>
                  <a:pt x="19468" y="16768"/>
                </a:lnTo>
                <a:lnTo>
                  <a:pt x="16867" y="12363"/>
                </a:lnTo>
                <a:lnTo>
                  <a:pt x="19482" y="130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gray">
          <a:xfrm rot="5265099" flipH="1" flipV="1">
            <a:off x="2832894" y="2557755"/>
            <a:ext cx="574675" cy="21605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482" y="13036"/>
                </a:moveTo>
                <a:cubicBezTo>
                  <a:pt x="19670" y="12306"/>
                  <a:pt x="19766" y="11554"/>
                  <a:pt x="19766" y="10800"/>
                </a:cubicBezTo>
                <a:cubicBezTo>
                  <a:pt x="19766" y="8586"/>
                  <a:pt x="18947" y="6450"/>
                  <a:pt x="17466" y="4804"/>
                </a:cubicBezTo>
                <a:lnTo>
                  <a:pt x="18830" y="3578"/>
                </a:lnTo>
                <a:cubicBezTo>
                  <a:pt x="20613" y="5561"/>
                  <a:pt x="21600" y="8133"/>
                  <a:pt x="21600" y="10800"/>
                </a:cubicBezTo>
                <a:cubicBezTo>
                  <a:pt x="21600" y="11708"/>
                  <a:pt x="21485" y="12614"/>
                  <a:pt x="21258" y="13494"/>
                </a:cubicBezTo>
                <a:lnTo>
                  <a:pt x="23873" y="14168"/>
                </a:lnTo>
                <a:lnTo>
                  <a:pt x="19468" y="16768"/>
                </a:lnTo>
                <a:lnTo>
                  <a:pt x="16867" y="12363"/>
                </a:lnTo>
                <a:lnTo>
                  <a:pt x="19482" y="130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Oval 304"/>
          <p:cNvSpPr>
            <a:spLocks noChangeArrowheads="1"/>
          </p:cNvSpPr>
          <p:nvPr/>
        </p:nvSpPr>
        <p:spPr bwMode="gray">
          <a:xfrm>
            <a:off x="2171700" y="4022224"/>
            <a:ext cx="128588" cy="119062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24" name="Oval 238"/>
          <p:cNvSpPr>
            <a:spLocks noChangeArrowheads="1"/>
          </p:cNvSpPr>
          <p:nvPr/>
        </p:nvSpPr>
        <p:spPr bwMode="gray">
          <a:xfrm rot="2086939">
            <a:off x="2339975" y="3893636"/>
            <a:ext cx="128588" cy="119063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25" name="Oval 242"/>
          <p:cNvSpPr>
            <a:spLocks noChangeArrowheads="1"/>
          </p:cNvSpPr>
          <p:nvPr/>
        </p:nvSpPr>
        <p:spPr bwMode="gray">
          <a:xfrm rot="-1383584">
            <a:off x="2251075" y="3804736"/>
            <a:ext cx="128588" cy="120650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cxnSp>
        <p:nvCxnSpPr>
          <p:cNvPr id="26" name="AutoShape 247"/>
          <p:cNvCxnSpPr>
            <a:cxnSpLocks noChangeShapeType="1"/>
            <a:stCxn id="57" idx="5"/>
            <a:endCxn id="32" idx="7"/>
          </p:cNvCxnSpPr>
          <p:nvPr/>
        </p:nvCxnSpPr>
        <p:spPr bwMode="gray">
          <a:xfrm>
            <a:off x="3673475" y="4468311"/>
            <a:ext cx="455613" cy="1076325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27" name="AutoShape 248"/>
          <p:cNvCxnSpPr>
            <a:cxnSpLocks noChangeShapeType="1"/>
            <a:stCxn id="58" idx="6"/>
            <a:endCxn id="35" idx="4"/>
          </p:cNvCxnSpPr>
          <p:nvPr/>
        </p:nvCxnSpPr>
        <p:spPr bwMode="gray">
          <a:xfrm flipH="1">
            <a:off x="1908175" y="4922336"/>
            <a:ext cx="2017713" cy="695325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28" name="AutoShape 249"/>
          <p:cNvCxnSpPr>
            <a:cxnSpLocks noChangeShapeType="1"/>
            <a:stCxn id="45" idx="5"/>
            <a:endCxn id="59" idx="6"/>
          </p:cNvCxnSpPr>
          <p:nvPr/>
        </p:nvCxnSpPr>
        <p:spPr bwMode="gray">
          <a:xfrm flipH="1">
            <a:off x="3563938" y="4049211"/>
            <a:ext cx="760412" cy="465138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29" name="AutoShape 251"/>
          <p:cNvCxnSpPr>
            <a:cxnSpLocks noChangeShapeType="1"/>
            <a:stCxn id="25" idx="0"/>
            <a:endCxn id="38" idx="0"/>
          </p:cNvCxnSpPr>
          <p:nvPr/>
        </p:nvCxnSpPr>
        <p:spPr bwMode="gray">
          <a:xfrm flipH="1" flipV="1">
            <a:off x="1762125" y="3077661"/>
            <a:ext cx="522288" cy="717550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30" name="AutoShape 252"/>
          <p:cNvCxnSpPr>
            <a:cxnSpLocks noChangeShapeType="1"/>
            <a:stCxn id="24" idx="2"/>
            <a:endCxn id="66" idx="1"/>
          </p:cNvCxnSpPr>
          <p:nvPr/>
        </p:nvCxnSpPr>
        <p:spPr bwMode="gray">
          <a:xfrm flipH="1" flipV="1">
            <a:off x="1731963" y="3738061"/>
            <a:ext cx="606425" cy="168275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3419475" y="5509711"/>
            <a:ext cx="1417638" cy="496888"/>
            <a:chOff x="4471" y="3174"/>
            <a:chExt cx="893" cy="313"/>
          </a:xfrm>
        </p:grpSpPr>
        <p:sp>
          <p:nvSpPr>
            <p:cNvPr id="32" name="AutoShape 246"/>
            <p:cNvSpPr>
              <a:spLocks noChangeArrowheads="1"/>
            </p:cNvSpPr>
            <p:nvPr/>
          </p:nvSpPr>
          <p:spPr bwMode="gray">
            <a:xfrm>
              <a:off x="4471" y="3174"/>
              <a:ext cx="893" cy="156"/>
            </a:xfrm>
            <a:prstGeom prst="bevel">
              <a:avLst>
                <a:gd name="adj" fmla="val 14287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Brunei</a:t>
              </a:r>
            </a:p>
          </p:txBody>
        </p:sp>
        <p:sp>
          <p:nvSpPr>
            <p:cNvPr id="33" name="Rectangle 256"/>
            <p:cNvSpPr>
              <a:spLocks noChangeArrowheads="1"/>
            </p:cNvSpPr>
            <p:nvPr/>
          </p:nvSpPr>
          <p:spPr bwMode="gray">
            <a:xfrm>
              <a:off x="4471" y="3332"/>
              <a:ext cx="885" cy="155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ko-KR" altLang="en-GB" sz="1100">
                  <a:latin typeface="Helvetica" pitchFamily="34" charset="0"/>
                  <a:ea typeface="굴림" pitchFamily="50" charset="-127"/>
                </a:rPr>
                <a:t>0.7</a:t>
              </a:r>
              <a:r>
                <a:rPr lang="en-GB" altLang="ko-KR" sz="1100">
                  <a:latin typeface="Helvetica" pitchFamily="34" charset="0"/>
                  <a:ea typeface="굴림" pitchFamily="50" charset="-127"/>
                </a:rPr>
                <a:t>mn tons/yr</a:t>
              </a:r>
              <a:endParaRPr lang="en-US" altLang="ko-KR" sz="1100">
                <a:latin typeface="Helvetica" pitchFamily="34" charset="0"/>
                <a:ea typeface="굴림" pitchFamily="50" charset="-127"/>
              </a:endParaRPr>
            </a:p>
          </p:txBody>
        </p:sp>
      </p:grpSp>
      <p:grpSp>
        <p:nvGrpSpPr>
          <p:cNvPr id="34" name="Group 73"/>
          <p:cNvGrpSpPr>
            <a:grpSpLocks/>
          </p:cNvGrpSpPr>
          <p:nvPr/>
        </p:nvGrpSpPr>
        <p:grpSpPr bwMode="auto">
          <a:xfrm>
            <a:off x="1908175" y="5509711"/>
            <a:ext cx="1419225" cy="463550"/>
            <a:chOff x="4468" y="3605"/>
            <a:chExt cx="894" cy="292"/>
          </a:xfrm>
        </p:grpSpPr>
        <p:sp>
          <p:nvSpPr>
            <p:cNvPr id="35" name="AutoShape 245"/>
            <p:cNvSpPr>
              <a:spLocks noChangeArrowheads="1"/>
            </p:cNvSpPr>
            <p:nvPr/>
          </p:nvSpPr>
          <p:spPr bwMode="gray">
            <a:xfrm>
              <a:off x="4468" y="3605"/>
              <a:ext cx="893" cy="136"/>
            </a:xfrm>
            <a:prstGeom prst="bevel">
              <a:avLst>
                <a:gd name="adj" fmla="val 14287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Australia</a:t>
              </a:r>
            </a:p>
          </p:txBody>
        </p:sp>
        <p:sp>
          <p:nvSpPr>
            <p:cNvPr id="36" name="Rectangle 257"/>
            <p:cNvSpPr>
              <a:spLocks noChangeArrowheads="1"/>
            </p:cNvSpPr>
            <p:nvPr/>
          </p:nvSpPr>
          <p:spPr bwMode="gray">
            <a:xfrm>
              <a:off x="4468" y="3741"/>
              <a:ext cx="894" cy="15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ko-KR" altLang="en-GB" sz="1100">
                  <a:latin typeface="Helvetica" pitchFamily="34" charset="0"/>
                  <a:ea typeface="굴림" pitchFamily="50" charset="-127"/>
                </a:rPr>
                <a:t>0.</a:t>
              </a:r>
              <a:r>
                <a:rPr lang="en-GB" altLang="ko-KR" sz="1100">
                  <a:latin typeface="Helvetica" pitchFamily="34" charset="0"/>
                  <a:ea typeface="굴림" pitchFamily="50" charset="-127"/>
                </a:rPr>
                <a:t>5mn tons/yr</a:t>
              </a:r>
              <a:endParaRPr lang="en-US" altLang="ko-KR" sz="1100">
                <a:latin typeface="Helvetica" pitchFamily="34" charset="0"/>
                <a:ea typeface="굴림" pitchFamily="50" charset="-127"/>
              </a:endParaRPr>
            </a:p>
          </p:txBody>
        </p:sp>
      </p:grpSp>
      <p:grpSp>
        <p:nvGrpSpPr>
          <p:cNvPr id="37" name="Group 310"/>
          <p:cNvGrpSpPr>
            <a:grpSpLocks/>
          </p:cNvGrpSpPr>
          <p:nvPr/>
        </p:nvGrpSpPr>
        <p:grpSpPr bwMode="auto">
          <a:xfrm>
            <a:off x="250825" y="2933199"/>
            <a:ext cx="1511300" cy="517525"/>
            <a:chOff x="345" y="1798"/>
            <a:chExt cx="1342" cy="326"/>
          </a:xfrm>
        </p:grpSpPr>
        <p:sp>
          <p:nvSpPr>
            <p:cNvPr id="38" name="AutoShape 259"/>
            <p:cNvSpPr>
              <a:spLocks noChangeArrowheads="1"/>
            </p:cNvSpPr>
            <p:nvPr/>
          </p:nvSpPr>
          <p:spPr bwMode="gray">
            <a:xfrm>
              <a:off x="345" y="1798"/>
              <a:ext cx="1342" cy="181"/>
            </a:xfrm>
            <a:prstGeom prst="bevel">
              <a:avLst>
                <a:gd name="adj" fmla="val 1056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Qatar</a:t>
              </a:r>
            </a:p>
          </p:txBody>
        </p:sp>
        <p:sp>
          <p:nvSpPr>
            <p:cNvPr id="39" name="Rectangle 260"/>
            <p:cNvSpPr>
              <a:spLocks noChangeArrowheads="1"/>
            </p:cNvSpPr>
            <p:nvPr/>
          </p:nvSpPr>
          <p:spPr bwMode="gray">
            <a:xfrm>
              <a:off x="345" y="1967"/>
              <a:ext cx="1342" cy="1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100" dirty="0" smtClean="0">
                  <a:latin typeface="Helvetica" pitchFamily="34" charset="0"/>
                  <a:ea typeface="굴림" pitchFamily="50" charset="-127"/>
                </a:rPr>
                <a:t>7mln. </a:t>
              </a:r>
              <a:r>
                <a:rPr lang="en-US" altLang="ko-KR" sz="1100" dirty="0">
                  <a:latin typeface="Helvetica" pitchFamily="34" charset="0"/>
                  <a:ea typeface="굴림" pitchFamily="50" charset="-127"/>
                </a:rPr>
                <a:t>tons/yr</a:t>
              </a:r>
            </a:p>
          </p:txBody>
        </p:sp>
      </p:grpSp>
      <p:cxnSp>
        <p:nvCxnSpPr>
          <p:cNvPr id="40" name="AutoShape 281"/>
          <p:cNvCxnSpPr>
            <a:cxnSpLocks noChangeShapeType="1"/>
            <a:stCxn id="56" idx="6"/>
            <a:endCxn id="49" idx="5"/>
          </p:cNvCxnSpPr>
          <p:nvPr/>
        </p:nvCxnSpPr>
        <p:spPr bwMode="gray">
          <a:xfrm flipV="1">
            <a:off x="4068763" y="3025274"/>
            <a:ext cx="250825" cy="122237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41" name="AutoShape 282"/>
          <p:cNvCxnSpPr>
            <a:cxnSpLocks noChangeShapeType="1"/>
            <a:stCxn id="43" idx="1"/>
            <a:endCxn id="23" idx="2"/>
          </p:cNvCxnSpPr>
          <p:nvPr/>
        </p:nvCxnSpPr>
        <p:spPr bwMode="gray">
          <a:xfrm flipV="1">
            <a:off x="1736725" y="4082549"/>
            <a:ext cx="419100" cy="361950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grpSp>
        <p:nvGrpSpPr>
          <p:cNvPr id="42" name="Group 303"/>
          <p:cNvGrpSpPr>
            <a:grpSpLocks/>
          </p:cNvGrpSpPr>
          <p:nvPr/>
        </p:nvGrpSpPr>
        <p:grpSpPr bwMode="auto">
          <a:xfrm>
            <a:off x="252413" y="4314324"/>
            <a:ext cx="1511300" cy="476250"/>
            <a:chOff x="340" y="3402"/>
            <a:chExt cx="1361" cy="300"/>
          </a:xfrm>
        </p:grpSpPr>
        <p:sp>
          <p:nvSpPr>
            <p:cNvPr id="43" name="AutoShape 283"/>
            <p:cNvSpPr>
              <a:spLocks noChangeArrowheads="1"/>
            </p:cNvSpPr>
            <p:nvPr/>
          </p:nvSpPr>
          <p:spPr bwMode="gray">
            <a:xfrm>
              <a:off x="340" y="3402"/>
              <a:ext cx="1361" cy="164"/>
            </a:xfrm>
            <a:prstGeom prst="bevel">
              <a:avLst>
                <a:gd name="adj" fmla="val 1056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Yemen</a:t>
              </a:r>
            </a:p>
          </p:txBody>
        </p:sp>
        <p:sp>
          <p:nvSpPr>
            <p:cNvPr id="44" name="Rectangle 284"/>
            <p:cNvSpPr>
              <a:spLocks noChangeArrowheads="1"/>
            </p:cNvSpPr>
            <p:nvPr/>
          </p:nvSpPr>
          <p:spPr bwMode="gray">
            <a:xfrm>
              <a:off x="340" y="3566"/>
              <a:ext cx="1361" cy="13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100" dirty="0" smtClean="0">
                  <a:latin typeface="Helvetica" pitchFamily="34" charset="0"/>
                  <a:ea typeface="굴림" pitchFamily="50" charset="-127"/>
                </a:rPr>
                <a:t>2mln. </a:t>
              </a:r>
              <a:r>
                <a:rPr lang="en-US" altLang="ko-KR" sz="1100" dirty="0">
                  <a:latin typeface="Helvetica" pitchFamily="34" charset="0"/>
                  <a:ea typeface="굴림" pitchFamily="50" charset="-127"/>
                </a:rPr>
                <a:t>tons/yr</a:t>
              </a:r>
            </a:p>
          </p:txBody>
        </p:sp>
      </p:grpSp>
      <p:sp>
        <p:nvSpPr>
          <p:cNvPr id="45" name="AutoShape 294"/>
          <p:cNvSpPr>
            <a:spLocks noChangeArrowheads="1"/>
          </p:cNvSpPr>
          <p:nvPr/>
        </p:nvSpPr>
        <p:spPr bwMode="gray">
          <a:xfrm>
            <a:off x="4289425" y="3925386"/>
            <a:ext cx="1417638" cy="247650"/>
          </a:xfrm>
          <a:prstGeom prst="bevel">
            <a:avLst>
              <a:gd name="adj" fmla="val 14287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굴림" pitchFamily="50" charset="-127"/>
              </a:rPr>
              <a:t>Indonesia</a:t>
            </a:r>
          </a:p>
        </p:txBody>
      </p:sp>
      <p:sp>
        <p:nvSpPr>
          <p:cNvPr id="46" name="Rectangle 295"/>
          <p:cNvSpPr>
            <a:spLocks noChangeArrowheads="1"/>
          </p:cNvSpPr>
          <p:nvPr/>
        </p:nvSpPr>
        <p:spPr bwMode="gray">
          <a:xfrm>
            <a:off x="4289425" y="4141286"/>
            <a:ext cx="1417638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ko-KR" sz="1100" dirty="0" smtClean="0">
                <a:latin typeface="Helvetica" pitchFamily="34" charset="0"/>
                <a:ea typeface="굴림" pitchFamily="50" charset="-127"/>
              </a:rPr>
              <a:t>3mln. </a:t>
            </a:r>
            <a:r>
              <a:rPr lang="en-GB" altLang="ko-KR" sz="1100" dirty="0">
                <a:latin typeface="Helvetica" pitchFamily="34" charset="0"/>
                <a:ea typeface="굴림" pitchFamily="50" charset="-127"/>
              </a:rPr>
              <a:t>tons/yr</a:t>
            </a:r>
            <a:endParaRPr lang="en-US" altLang="ko-KR" sz="1100" dirty="0"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7" name="Rectangle 297"/>
          <p:cNvSpPr>
            <a:spLocks noChangeArrowheads="1"/>
          </p:cNvSpPr>
          <p:nvPr/>
        </p:nvSpPr>
        <p:spPr bwMode="gray">
          <a:xfrm>
            <a:off x="4289425" y="3638049"/>
            <a:ext cx="143510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100" dirty="0" smtClean="0">
                <a:latin typeface="Helvetica" pitchFamily="34" charset="0"/>
                <a:ea typeface="굴림" pitchFamily="50" charset="-127"/>
              </a:rPr>
              <a:t>5~6mln.</a:t>
            </a:r>
            <a:r>
              <a:rPr lang="en-GB" altLang="ko-KR" sz="1100" dirty="0" smtClean="0">
                <a:latin typeface="Helvetica" pitchFamily="34" charset="0"/>
                <a:ea typeface="굴림" pitchFamily="50" charset="-127"/>
              </a:rPr>
              <a:t> </a:t>
            </a:r>
            <a:r>
              <a:rPr lang="en-GB" altLang="ko-KR" sz="1100" dirty="0">
                <a:latin typeface="Helvetica" pitchFamily="34" charset="0"/>
                <a:ea typeface="굴림" pitchFamily="50" charset="-127"/>
              </a:rPr>
              <a:t>tons/yr</a:t>
            </a:r>
            <a:endParaRPr lang="en-US" altLang="ko-KR" sz="1100" dirty="0"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8" name="AutoShape 296"/>
          <p:cNvSpPr>
            <a:spLocks noChangeArrowheads="1"/>
          </p:cNvSpPr>
          <p:nvPr/>
        </p:nvSpPr>
        <p:spPr bwMode="gray">
          <a:xfrm>
            <a:off x="4289425" y="3422149"/>
            <a:ext cx="1433513" cy="247650"/>
          </a:xfrm>
          <a:prstGeom prst="bevel">
            <a:avLst>
              <a:gd name="adj" fmla="val 14287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굴림" pitchFamily="50" charset="-127"/>
              </a:rPr>
              <a:t>Malaysia</a:t>
            </a:r>
          </a:p>
        </p:txBody>
      </p:sp>
      <p:sp>
        <p:nvSpPr>
          <p:cNvPr id="49" name="AutoShape 299"/>
          <p:cNvSpPr>
            <a:spLocks noChangeArrowheads="1"/>
          </p:cNvSpPr>
          <p:nvPr/>
        </p:nvSpPr>
        <p:spPr bwMode="gray">
          <a:xfrm>
            <a:off x="4289425" y="2917324"/>
            <a:ext cx="1433513" cy="215900"/>
          </a:xfrm>
          <a:prstGeom prst="bevel">
            <a:avLst>
              <a:gd name="adj" fmla="val 14287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굴림" pitchFamily="50" charset="-127"/>
              </a:rPr>
              <a:t>Sakhalin</a:t>
            </a:r>
          </a:p>
        </p:txBody>
      </p:sp>
      <p:sp>
        <p:nvSpPr>
          <p:cNvPr id="50" name="Rectangle 300"/>
          <p:cNvSpPr>
            <a:spLocks noChangeArrowheads="1"/>
          </p:cNvSpPr>
          <p:nvPr/>
        </p:nvSpPr>
        <p:spPr bwMode="gray">
          <a:xfrm>
            <a:off x="4289425" y="3133224"/>
            <a:ext cx="1435100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100" dirty="0" smtClean="0">
                <a:latin typeface="Helvetica" pitchFamily="34" charset="0"/>
                <a:ea typeface="굴림" pitchFamily="50" charset="-127"/>
              </a:rPr>
              <a:t>1.5mln.</a:t>
            </a:r>
            <a:r>
              <a:rPr lang="en-GB" altLang="ko-KR" sz="1100" dirty="0" smtClean="0">
                <a:latin typeface="Helvetica" pitchFamily="34" charset="0"/>
                <a:ea typeface="굴림" pitchFamily="50" charset="-127"/>
              </a:rPr>
              <a:t> </a:t>
            </a:r>
            <a:r>
              <a:rPr lang="en-GB" altLang="ko-KR" sz="1100" dirty="0">
                <a:latin typeface="Helvetica" pitchFamily="34" charset="0"/>
                <a:ea typeface="굴림" pitchFamily="50" charset="-127"/>
              </a:rPr>
              <a:t>tons/yr</a:t>
            </a:r>
            <a:endParaRPr lang="en-US" altLang="ko-KR" sz="1100" dirty="0"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51" name="Oval 304"/>
          <p:cNvSpPr>
            <a:spLocks noChangeArrowheads="1"/>
          </p:cNvSpPr>
          <p:nvPr/>
        </p:nvSpPr>
        <p:spPr bwMode="gray">
          <a:xfrm>
            <a:off x="1851025" y="3709486"/>
            <a:ext cx="128588" cy="119063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grpSp>
        <p:nvGrpSpPr>
          <p:cNvPr id="52" name="Group 305"/>
          <p:cNvGrpSpPr>
            <a:grpSpLocks/>
          </p:cNvGrpSpPr>
          <p:nvPr/>
        </p:nvGrpSpPr>
        <p:grpSpPr bwMode="auto">
          <a:xfrm>
            <a:off x="250825" y="4962024"/>
            <a:ext cx="1512888" cy="476250"/>
            <a:chOff x="340" y="3402"/>
            <a:chExt cx="1361" cy="300"/>
          </a:xfrm>
        </p:grpSpPr>
        <p:sp>
          <p:nvSpPr>
            <p:cNvPr id="53" name="AutoShape 306"/>
            <p:cNvSpPr>
              <a:spLocks noChangeArrowheads="1"/>
            </p:cNvSpPr>
            <p:nvPr/>
          </p:nvSpPr>
          <p:spPr bwMode="gray">
            <a:xfrm>
              <a:off x="340" y="3402"/>
              <a:ext cx="1361" cy="164"/>
            </a:xfrm>
            <a:prstGeom prst="bevel">
              <a:avLst>
                <a:gd name="adj" fmla="val 1056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Egypt</a:t>
              </a:r>
            </a:p>
          </p:txBody>
        </p:sp>
        <p:sp>
          <p:nvSpPr>
            <p:cNvPr id="54" name="Rectangle 307"/>
            <p:cNvSpPr>
              <a:spLocks noChangeArrowheads="1"/>
            </p:cNvSpPr>
            <p:nvPr/>
          </p:nvSpPr>
          <p:spPr bwMode="gray">
            <a:xfrm>
              <a:off x="340" y="3566"/>
              <a:ext cx="1361" cy="136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100" dirty="0" smtClean="0">
                  <a:latin typeface="Helvetica" pitchFamily="34" charset="0"/>
                  <a:ea typeface="굴림" pitchFamily="50" charset="-127"/>
                </a:rPr>
                <a:t>1.3mln. </a:t>
              </a:r>
              <a:r>
                <a:rPr lang="en-US" altLang="ko-KR" sz="1100" dirty="0">
                  <a:latin typeface="Helvetica" pitchFamily="34" charset="0"/>
                  <a:ea typeface="굴림" pitchFamily="50" charset="-127"/>
                </a:rPr>
                <a:t>tons/yr</a:t>
              </a:r>
            </a:p>
          </p:txBody>
        </p:sp>
      </p:grpSp>
      <p:cxnSp>
        <p:nvCxnSpPr>
          <p:cNvPr id="55" name="AutoShape 308"/>
          <p:cNvCxnSpPr>
            <a:cxnSpLocks noChangeShapeType="1"/>
            <a:stCxn id="51" idx="4"/>
            <a:endCxn id="53" idx="6"/>
          </p:cNvCxnSpPr>
          <p:nvPr/>
        </p:nvCxnSpPr>
        <p:spPr bwMode="gray">
          <a:xfrm flipH="1">
            <a:off x="1008063" y="3844424"/>
            <a:ext cx="908050" cy="1117600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sp>
        <p:nvSpPr>
          <p:cNvPr id="56" name="Oval 304"/>
          <p:cNvSpPr>
            <a:spLocks noChangeArrowheads="1"/>
          </p:cNvSpPr>
          <p:nvPr/>
        </p:nvSpPr>
        <p:spPr bwMode="gray">
          <a:xfrm>
            <a:off x="3924300" y="3087186"/>
            <a:ext cx="128588" cy="119063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57" name="Oval 240"/>
          <p:cNvSpPr>
            <a:spLocks noChangeArrowheads="1"/>
          </p:cNvSpPr>
          <p:nvPr/>
        </p:nvSpPr>
        <p:spPr bwMode="gray">
          <a:xfrm>
            <a:off x="3563938" y="4349249"/>
            <a:ext cx="128587" cy="120650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58" name="Oval 258"/>
          <p:cNvSpPr>
            <a:spLocks noChangeArrowheads="1"/>
          </p:cNvSpPr>
          <p:nvPr/>
        </p:nvSpPr>
        <p:spPr bwMode="gray">
          <a:xfrm>
            <a:off x="3779838" y="4862011"/>
            <a:ext cx="130175" cy="119063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59" name="Oval 240"/>
          <p:cNvSpPr>
            <a:spLocks noChangeArrowheads="1"/>
          </p:cNvSpPr>
          <p:nvPr/>
        </p:nvSpPr>
        <p:spPr bwMode="gray">
          <a:xfrm>
            <a:off x="3419475" y="4454024"/>
            <a:ext cx="128588" cy="120650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60" name="Oval 240"/>
          <p:cNvSpPr>
            <a:spLocks noChangeArrowheads="1"/>
          </p:cNvSpPr>
          <p:nvPr/>
        </p:nvSpPr>
        <p:spPr bwMode="gray">
          <a:xfrm>
            <a:off x="3267075" y="4309561"/>
            <a:ext cx="128588" cy="120650"/>
          </a:xfrm>
          <a:prstGeom prst="ellipse">
            <a:avLst/>
          </a:prstGeom>
          <a:solidFill>
            <a:schemeClr val="bg1">
              <a:alpha val="80000"/>
            </a:schemeClr>
          </a:solidFill>
          <a:ln w="31750" cmpd="thinThick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eaLnBrk="0" latinLnBrk="0" hangingPunct="0"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cxnSp>
        <p:nvCxnSpPr>
          <p:cNvPr id="61" name="AutoShape 250"/>
          <p:cNvCxnSpPr>
            <a:cxnSpLocks noChangeShapeType="1"/>
            <a:stCxn id="60" idx="7"/>
            <a:endCxn id="48" idx="5"/>
          </p:cNvCxnSpPr>
          <p:nvPr/>
        </p:nvCxnSpPr>
        <p:spPr bwMode="gray">
          <a:xfrm flipV="1">
            <a:off x="3376613" y="3545974"/>
            <a:ext cx="947737" cy="765175"/>
          </a:xfrm>
          <a:prstGeom prst="straightConnector1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</p:cxnSp>
      <p:sp>
        <p:nvSpPr>
          <p:cNvPr id="62" name="Oval 101"/>
          <p:cNvSpPr>
            <a:spLocks noChangeArrowheads="1"/>
          </p:cNvSpPr>
          <p:nvPr/>
        </p:nvSpPr>
        <p:spPr bwMode="auto">
          <a:xfrm rot="2674649">
            <a:off x="2951163" y="4214311"/>
            <a:ext cx="1347787" cy="792163"/>
          </a:xfrm>
          <a:prstGeom prst="ellipse">
            <a:avLst/>
          </a:prstGeom>
          <a:solidFill>
            <a:srgbClr val="75A5D9">
              <a:alpha val="59999"/>
            </a:srgbClr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" name="Oval 102"/>
          <p:cNvSpPr>
            <a:spLocks noChangeArrowheads="1"/>
          </p:cNvSpPr>
          <p:nvPr/>
        </p:nvSpPr>
        <p:spPr bwMode="auto">
          <a:xfrm>
            <a:off x="3819525" y="2972886"/>
            <a:ext cx="360363" cy="358775"/>
          </a:xfrm>
          <a:prstGeom prst="ellipse">
            <a:avLst/>
          </a:prstGeom>
          <a:solidFill>
            <a:srgbClr val="75A5D9">
              <a:alpha val="59999"/>
            </a:srgbClr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" name="Oval 103"/>
          <p:cNvSpPr>
            <a:spLocks noChangeArrowheads="1"/>
          </p:cNvSpPr>
          <p:nvPr/>
        </p:nvSpPr>
        <p:spPr bwMode="auto">
          <a:xfrm>
            <a:off x="1692275" y="3493586"/>
            <a:ext cx="935038" cy="792163"/>
          </a:xfrm>
          <a:prstGeom prst="ellipse">
            <a:avLst/>
          </a:prstGeom>
          <a:solidFill>
            <a:srgbClr val="75A5D9">
              <a:alpha val="59999"/>
            </a:srgbClr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65" name="Group 311"/>
          <p:cNvGrpSpPr>
            <a:grpSpLocks/>
          </p:cNvGrpSpPr>
          <p:nvPr/>
        </p:nvGrpSpPr>
        <p:grpSpPr bwMode="auto">
          <a:xfrm>
            <a:off x="250825" y="3593599"/>
            <a:ext cx="1511300" cy="515937"/>
            <a:chOff x="340" y="2251"/>
            <a:chExt cx="1342" cy="325"/>
          </a:xfrm>
        </p:grpSpPr>
        <p:sp>
          <p:nvSpPr>
            <p:cNvPr id="66" name="AutoShape 243"/>
            <p:cNvSpPr>
              <a:spLocks noChangeArrowheads="1"/>
            </p:cNvSpPr>
            <p:nvPr/>
          </p:nvSpPr>
          <p:spPr bwMode="gray">
            <a:xfrm>
              <a:off x="340" y="2251"/>
              <a:ext cx="1342" cy="181"/>
            </a:xfrm>
            <a:prstGeom prst="bevel">
              <a:avLst>
                <a:gd name="adj" fmla="val 1056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ko-KR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  <a:ea typeface="굴림" pitchFamily="50" charset="-127"/>
                </a:rPr>
                <a:t>Oman</a:t>
              </a:r>
            </a:p>
          </p:txBody>
        </p:sp>
        <p:sp>
          <p:nvSpPr>
            <p:cNvPr id="67" name="Rectangle 253"/>
            <p:cNvSpPr>
              <a:spLocks noChangeArrowheads="1"/>
            </p:cNvSpPr>
            <p:nvPr/>
          </p:nvSpPr>
          <p:spPr bwMode="gray">
            <a:xfrm>
              <a:off x="340" y="2419"/>
              <a:ext cx="1342" cy="1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100" dirty="0" smtClean="0">
                  <a:latin typeface="Helvetica" pitchFamily="34" charset="0"/>
                  <a:ea typeface="굴림" pitchFamily="50" charset="-127"/>
                </a:rPr>
                <a:t>4mln. </a:t>
              </a:r>
              <a:r>
                <a:rPr lang="en-US" altLang="ko-KR" sz="1100" dirty="0">
                  <a:latin typeface="Helvetica" pitchFamily="34" charset="0"/>
                  <a:ea typeface="굴림" pitchFamily="50" charset="-127"/>
                </a:rPr>
                <a:t>tons/yr</a:t>
              </a:r>
            </a:p>
          </p:txBody>
        </p:sp>
      </p:grpSp>
      <p:sp>
        <p:nvSpPr>
          <p:cNvPr id="68" name="모서리가 둥근 직사각형 67"/>
          <p:cNvSpPr/>
          <p:nvPr/>
        </p:nvSpPr>
        <p:spPr>
          <a:xfrm>
            <a:off x="5624221" y="5941511"/>
            <a:ext cx="3231145" cy="2667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dirty="0"/>
          </a:p>
        </p:txBody>
      </p:sp>
      <p:sp>
        <p:nvSpPr>
          <p:cNvPr id="69" name="양쪽 모서리가 둥근 사각형 68"/>
          <p:cNvSpPr/>
          <p:nvPr/>
        </p:nvSpPr>
        <p:spPr>
          <a:xfrm>
            <a:off x="5675677" y="5975662"/>
            <a:ext cx="3130873" cy="133350"/>
          </a:xfrm>
          <a:prstGeom prst="round2SameRect">
            <a:avLst>
              <a:gd name="adj1" fmla="val 40238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perspectiveBelow" fov="2700000">
              <a:rot lat="600000" lon="0" rev="0"/>
            </a:camera>
            <a:lightRig rig="harsh" dir="t"/>
          </a:scene3d>
          <a:sp3d extrusionH="11557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194425" y="6200274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2000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6724650" y="6200274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2005</a:t>
            </a: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7283450" y="6189161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2009</a:t>
            </a:r>
          </a:p>
        </p:txBody>
      </p:sp>
      <p:sp>
        <p:nvSpPr>
          <p:cNvPr id="73" name="타원 72"/>
          <p:cNvSpPr/>
          <p:nvPr/>
        </p:nvSpPr>
        <p:spPr>
          <a:xfrm>
            <a:off x="5840413" y="5717675"/>
            <a:ext cx="520700" cy="317501"/>
          </a:xfrm>
          <a:prstGeom prst="ellipse">
            <a:avLst/>
          </a:prstGeom>
          <a:gradFill flip="none" rotWithShape="1">
            <a:gsLst>
              <a:gs pos="4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74" name="타원 73"/>
          <p:cNvSpPr/>
          <p:nvPr/>
        </p:nvSpPr>
        <p:spPr>
          <a:xfrm>
            <a:off x="6380163" y="5700212"/>
            <a:ext cx="520700" cy="317500"/>
          </a:xfrm>
          <a:prstGeom prst="ellipse">
            <a:avLst/>
          </a:prstGeom>
          <a:gradFill flip="none" rotWithShape="1">
            <a:gsLst>
              <a:gs pos="4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75" name="타원 74"/>
          <p:cNvSpPr/>
          <p:nvPr/>
        </p:nvSpPr>
        <p:spPr>
          <a:xfrm>
            <a:off x="6907212" y="5703386"/>
            <a:ext cx="520700" cy="317500"/>
          </a:xfrm>
          <a:prstGeom prst="ellipse">
            <a:avLst/>
          </a:prstGeom>
          <a:gradFill flip="none" rotWithShape="1">
            <a:gsLst>
              <a:gs pos="4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76" name="타원 75"/>
          <p:cNvSpPr/>
          <p:nvPr/>
        </p:nvSpPr>
        <p:spPr>
          <a:xfrm>
            <a:off x="7469187" y="5697035"/>
            <a:ext cx="520700" cy="317500"/>
          </a:xfrm>
          <a:prstGeom prst="ellipse">
            <a:avLst/>
          </a:prstGeom>
          <a:gradFill flip="none" rotWithShape="1">
            <a:gsLst>
              <a:gs pos="4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648325" y="5047749"/>
            <a:ext cx="811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 smtClean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7</a:t>
            </a:r>
            <a:endParaRPr kumimoji="0" lang="en-US" altLang="ko-KR" sz="1200" b="0" dirty="0">
              <a:solidFill>
                <a:srgbClr val="404040"/>
              </a:solidFill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6099175" y="4471486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 smtClean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15</a:t>
            </a:r>
            <a:endParaRPr kumimoji="0" lang="en-US" altLang="ko-KR" sz="1200" b="0" dirty="0">
              <a:solidFill>
                <a:srgbClr val="404040"/>
              </a:solidFill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6643688" y="3679324"/>
            <a:ext cx="966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 smtClean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23</a:t>
            </a:r>
            <a:endParaRPr kumimoji="0" lang="en-US" altLang="ko-KR" sz="1200" b="0" dirty="0">
              <a:solidFill>
                <a:srgbClr val="404040"/>
              </a:solidFill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7137400" y="3320549"/>
            <a:ext cx="1074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 smtClean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24</a:t>
            </a:r>
            <a:endParaRPr kumimoji="0" lang="en-US" altLang="ko-KR" sz="1200" b="0" dirty="0">
              <a:solidFill>
                <a:srgbClr val="404040"/>
              </a:solidFill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81" name="자유형 80"/>
          <p:cNvSpPr/>
          <p:nvPr/>
        </p:nvSpPr>
        <p:spPr>
          <a:xfrm>
            <a:off x="5926138" y="5352549"/>
            <a:ext cx="266700" cy="614362"/>
          </a:xfrm>
          <a:custGeom>
            <a:avLst/>
            <a:gdLst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422275 w 844550"/>
              <a:gd name="connsiteY9" fmla="*/ 5156200 h 5156200"/>
              <a:gd name="connsiteX10" fmla="*/ 123681 w 844550"/>
              <a:gd name="connsiteY10" fmla="*/ 5032518 h 5156200"/>
              <a:gd name="connsiteX11" fmla="*/ 0 w 844550"/>
              <a:gd name="connsiteY11" fmla="*/ 4733924 h 5156200"/>
              <a:gd name="connsiteX12" fmla="*/ 0 w 844550"/>
              <a:gd name="connsiteY12" fmla="*/ 422275 h 5156200"/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123681 w 844550"/>
              <a:gd name="connsiteY9" fmla="*/ 5032518 h 5156200"/>
              <a:gd name="connsiteX10" fmla="*/ 0 w 844550"/>
              <a:gd name="connsiteY10" fmla="*/ 4733924 h 5156200"/>
              <a:gd name="connsiteX11" fmla="*/ 0 w 844550"/>
              <a:gd name="connsiteY11" fmla="*/ 422275 h 5156200"/>
              <a:gd name="connsiteX0" fmla="*/ 0 w 844550"/>
              <a:gd name="connsiteY0" fmla="*/ 422275 h 5522912"/>
              <a:gd name="connsiteX1" fmla="*/ 123682 w 844550"/>
              <a:gd name="connsiteY1" fmla="*/ 123682 h 5522912"/>
              <a:gd name="connsiteX2" fmla="*/ 422276 w 844550"/>
              <a:gd name="connsiteY2" fmla="*/ 1 h 5522912"/>
              <a:gd name="connsiteX3" fmla="*/ 422275 w 844550"/>
              <a:gd name="connsiteY3" fmla="*/ 0 h 5522912"/>
              <a:gd name="connsiteX4" fmla="*/ 720868 w 844550"/>
              <a:gd name="connsiteY4" fmla="*/ 123682 h 5522912"/>
              <a:gd name="connsiteX5" fmla="*/ 844549 w 844550"/>
              <a:gd name="connsiteY5" fmla="*/ 422276 h 5522912"/>
              <a:gd name="connsiteX6" fmla="*/ 844550 w 844550"/>
              <a:gd name="connsiteY6" fmla="*/ 4733925 h 5522912"/>
              <a:gd name="connsiteX7" fmla="*/ 422274 w 844550"/>
              <a:gd name="connsiteY7" fmla="*/ 5156200 h 5522912"/>
              <a:gd name="connsiteX8" fmla="*/ 123681 w 844550"/>
              <a:gd name="connsiteY8" fmla="*/ 5032518 h 5522912"/>
              <a:gd name="connsiteX9" fmla="*/ 0 w 844550"/>
              <a:gd name="connsiteY9" fmla="*/ 4733924 h 5522912"/>
              <a:gd name="connsiteX10" fmla="*/ 0 w 844550"/>
              <a:gd name="connsiteY10" fmla="*/ 422275 h 5522912"/>
              <a:gd name="connsiteX0" fmla="*/ 0 w 844550"/>
              <a:gd name="connsiteY0" fmla="*/ 422275 h 5502299"/>
              <a:gd name="connsiteX1" fmla="*/ 123682 w 844550"/>
              <a:gd name="connsiteY1" fmla="*/ 123682 h 5502299"/>
              <a:gd name="connsiteX2" fmla="*/ 422276 w 844550"/>
              <a:gd name="connsiteY2" fmla="*/ 1 h 5502299"/>
              <a:gd name="connsiteX3" fmla="*/ 422275 w 844550"/>
              <a:gd name="connsiteY3" fmla="*/ 0 h 5502299"/>
              <a:gd name="connsiteX4" fmla="*/ 720868 w 844550"/>
              <a:gd name="connsiteY4" fmla="*/ 123682 h 5502299"/>
              <a:gd name="connsiteX5" fmla="*/ 844549 w 844550"/>
              <a:gd name="connsiteY5" fmla="*/ 422276 h 5502299"/>
              <a:gd name="connsiteX6" fmla="*/ 844550 w 844550"/>
              <a:gd name="connsiteY6" fmla="*/ 4733925 h 5502299"/>
              <a:gd name="connsiteX7" fmla="*/ 123681 w 844550"/>
              <a:gd name="connsiteY7" fmla="*/ 5032518 h 5502299"/>
              <a:gd name="connsiteX8" fmla="*/ 0 w 844550"/>
              <a:gd name="connsiteY8" fmla="*/ 4733924 h 5502299"/>
              <a:gd name="connsiteX9" fmla="*/ 0 w 844550"/>
              <a:gd name="connsiteY9" fmla="*/ 422275 h 5502299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344582"/>
              <a:gd name="connsiteX1" fmla="*/ 123682 w 844550"/>
              <a:gd name="connsiteY1" fmla="*/ 123682 h 5344582"/>
              <a:gd name="connsiteX2" fmla="*/ 422276 w 844550"/>
              <a:gd name="connsiteY2" fmla="*/ 1 h 5344582"/>
              <a:gd name="connsiteX3" fmla="*/ 422275 w 844550"/>
              <a:gd name="connsiteY3" fmla="*/ 0 h 5344582"/>
              <a:gd name="connsiteX4" fmla="*/ 720868 w 844550"/>
              <a:gd name="connsiteY4" fmla="*/ 123682 h 5344582"/>
              <a:gd name="connsiteX5" fmla="*/ 844549 w 844550"/>
              <a:gd name="connsiteY5" fmla="*/ 422276 h 5344582"/>
              <a:gd name="connsiteX6" fmla="*/ 844550 w 844550"/>
              <a:gd name="connsiteY6" fmla="*/ 4733925 h 5344582"/>
              <a:gd name="connsiteX7" fmla="*/ 0 w 844550"/>
              <a:gd name="connsiteY7" fmla="*/ 4733924 h 5344582"/>
              <a:gd name="connsiteX8" fmla="*/ 0 w 844550"/>
              <a:gd name="connsiteY8" fmla="*/ 422275 h 5344582"/>
              <a:gd name="connsiteX0" fmla="*/ 0 w 844550"/>
              <a:gd name="connsiteY0" fmla="*/ 422275 h 5122332"/>
              <a:gd name="connsiteX1" fmla="*/ 123682 w 844550"/>
              <a:gd name="connsiteY1" fmla="*/ 123682 h 5122332"/>
              <a:gd name="connsiteX2" fmla="*/ 422276 w 844550"/>
              <a:gd name="connsiteY2" fmla="*/ 1 h 5122332"/>
              <a:gd name="connsiteX3" fmla="*/ 422275 w 844550"/>
              <a:gd name="connsiteY3" fmla="*/ 0 h 5122332"/>
              <a:gd name="connsiteX4" fmla="*/ 720868 w 844550"/>
              <a:gd name="connsiteY4" fmla="*/ 123682 h 5122332"/>
              <a:gd name="connsiteX5" fmla="*/ 844549 w 844550"/>
              <a:gd name="connsiteY5" fmla="*/ 422276 h 5122332"/>
              <a:gd name="connsiteX6" fmla="*/ 844550 w 844550"/>
              <a:gd name="connsiteY6" fmla="*/ 4733925 h 5122332"/>
              <a:gd name="connsiteX7" fmla="*/ 0 w 844550"/>
              <a:gd name="connsiteY7" fmla="*/ 4733924 h 5122332"/>
              <a:gd name="connsiteX8" fmla="*/ 0 w 844550"/>
              <a:gd name="connsiteY8" fmla="*/ 422275 h 5122332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50"/>
              <a:gd name="connsiteY0" fmla="*/ 422275 h 4931833"/>
              <a:gd name="connsiteX1" fmla="*/ 123682 w 844550"/>
              <a:gd name="connsiteY1" fmla="*/ 123682 h 4931833"/>
              <a:gd name="connsiteX2" fmla="*/ 422276 w 844550"/>
              <a:gd name="connsiteY2" fmla="*/ 1 h 4931833"/>
              <a:gd name="connsiteX3" fmla="*/ 422275 w 844550"/>
              <a:gd name="connsiteY3" fmla="*/ 0 h 4931833"/>
              <a:gd name="connsiteX4" fmla="*/ 720868 w 844550"/>
              <a:gd name="connsiteY4" fmla="*/ 123682 h 4931833"/>
              <a:gd name="connsiteX5" fmla="*/ 844549 w 844550"/>
              <a:gd name="connsiteY5" fmla="*/ 422276 h 4931833"/>
              <a:gd name="connsiteX6" fmla="*/ 844550 w 844550"/>
              <a:gd name="connsiteY6" fmla="*/ 4733925 h 4931833"/>
              <a:gd name="connsiteX7" fmla="*/ 0 w 844550"/>
              <a:gd name="connsiteY7" fmla="*/ 3596034 h 4931833"/>
              <a:gd name="connsiteX8" fmla="*/ 0 w 844550"/>
              <a:gd name="connsiteY8" fmla="*/ 422275 h 4931833"/>
              <a:gd name="connsiteX0" fmla="*/ 0 w 844549"/>
              <a:gd name="connsiteY0" fmla="*/ 422275 h 3879667"/>
              <a:gd name="connsiteX1" fmla="*/ 123682 w 844549"/>
              <a:gd name="connsiteY1" fmla="*/ 123682 h 3879667"/>
              <a:gd name="connsiteX2" fmla="*/ 422276 w 844549"/>
              <a:gd name="connsiteY2" fmla="*/ 1 h 3879667"/>
              <a:gd name="connsiteX3" fmla="*/ 422275 w 844549"/>
              <a:gd name="connsiteY3" fmla="*/ 0 h 3879667"/>
              <a:gd name="connsiteX4" fmla="*/ 720868 w 844549"/>
              <a:gd name="connsiteY4" fmla="*/ 123682 h 3879667"/>
              <a:gd name="connsiteX5" fmla="*/ 844549 w 844549"/>
              <a:gd name="connsiteY5" fmla="*/ 422276 h 3879667"/>
              <a:gd name="connsiteX6" fmla="*/ 840247 w 844549"/>
              <a:gd name="connsiteY6" fmla="*/ 3596034 h 3879667"/>
              <a:gd name="connsiteX7" fmla="*/ 0 w 844549"/>
              <a:gd name="connsiteY7" fmla="*/ 3596034 h 3879667"/>
              <a:gd name="connsiteX8" fmla="*/ 0 w 844549"/>
              <a:gd name="connsiteY8" fmla="*/ 422275 h 3879667"/>
              <a:gd name="connsiteX0" fmla="*/ 0 w 844549"/>
              <a:gd name="connsiteY0" fmla="*/ 422275 h 4438511"/>
              <a:gd name="connsiteX1" fmla="*/ 123682 w 844549"/>
              <a:gd name="connsiteY1" fmla="*/ 123682 h 4438511"/>
              <a:gd name="connsiteX2" fmla="*/ 422276 w 844549"/>
              <a:gd name="connsiteY2" fmla="*/ 1 h 4438511"/>
              <a:gd name="connsiteX3" fmla="*/ 422275 w 844549"/>
              <a:gd name="connsiteY3" fmla="*/ 0 h 4438511"/>
              <a:gd name="connsiteX4" fmla="*/ 720868 w 844549"/>
              <a:gd name="connsiteY4" fmla="*/ 123682 h 4438511"/>
              <a:gd name="connsiteX5" fmla="*/ 844549 w 844549"/>
              <a:gd name="connsiteY5" fmla="*/ 422276 h 4438511"/>
              <a:gd name="connsiteX6" fmla="*/ 840247 w 844549"/>
              <a:gd name="connsiteY6" fmla="*/ 4240603 h 4438511"/>
              <a:gd name="connsiteX7" fmla="*/ 0 w 844549"/>
              <a:gd name="connsiteY7" fmla="*/ 3596034 h 4438511"/>
              <a:gd name="connsiteX8" fmla="*/ 0 w 844549"/>
              <a:gd name="connsiteY8" fmla="*/ 422275 h 4438511"/>
              <a:gd name="connsiteX0" fmla="*/ 0 w 844549"/>
              <a:gd name="connsiteY0" fmla="*/ 422275 h 4550017"/>
              <a:gd name="connsiteX1" fmla="*/ 123682 w 844549"/>
              <a:gd name="connsiteY1" fmla="*/ 123682 h 4550017"/>
              <a:gd name="connsiteX2" fmla="*/ 422276 w 844549"/>
              <a:gd name="connsiteY2" fmla="*/ 1 h 4550017"/>
              <a:gd name="connsiteX3" fmla="*/ 422275 w 844549"/>
              <a:gd name="connsiteY3" fmla="*/ 0 h 4550017"/>
              <a:gd name="connsiteX4" fmla="*/ 720868 w 844549"/>
              <a:gd name="connsiteY4" fmla="*/ 123682 h 4550017"/>
              <a:gd name="connsiteX5" fmla="*/ 844549 w 844549"/>
              <a:gd name="connsiteY5" fmla="*/ 422276 h 4550017"/>
              <a:gd name="connsiteX6" fmla="*/ 840247 w 844549"/>
              <a:gd name="connsiteY6" fmla="*/ 4240603 h 4550017"/>
              <a:gd name="connsiteX7" fmla="*/ 0 w 844549"/>
              <a:gd name="connsiteY7" fmla="*/ 4266385 h 4550017"/>
              <a:gd name="connsiteX8" fmla="*/ 0 w 844549"/>
              <a:gd name="connsiteY8" fmla="*/ 422275 h 45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49" h="4550017">
                <a:moveTo>
                  <a:pt x="0" y="422275"/>
                </a:moveTo>
                <a:cubicBezTo>
                  <a:pt x="0" y="310281"/>
                  <a:pt x="44490" y="202873"/>
                  <a:pt x="123682" y="123682"/>
                </a:cubicBezTo>
                <a:cubicBezTo>
                  <a:pt x="202874" y="44490"/>
                  <a:pt x="310281" y="1"/>
                  <a:pt x="422276" y="1"/>
                </a:cubicBezTo>
                <a:lnTo>
                  <a:pt x="422275" y="0"/>
                </a:lnTo>
                <a:cubicBezTo>
                  <a:pt x="534269" y="0"/>
                  <a:pt x="641677" y="44490"/>
                  <a:pt x="720868" y="123682"/>
                </a:cubicBezTo>
                <a:cubicBezTo>
                  <a:pt x="800060" y="202874"/>
                  <a:pt x="844549" y="310281"/>
                  <a:pt x="844549" y="422276"/>
                </a:cubicBezTo>
                <a:cubicBezTo>
                  <a:pt x="844549" y="1859492"/>
                  <a:pt x="840247" y="2803387"/>
                  <a:pt x="840247" y="4240603"/>
                </a:cubicBezTo>
                <a:cubicBezTo>
                  <a:pt x="782039" y="4438511"/>
                  <a:pt x="147108" y="4550018"/>
                  <a:pt x="0" y="4266385"/>
                </a:cubicBezTo>
                <a:lnTo>
                  <a:pt x="0" y="422275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03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82" name="자유형 81"/>
          <p:cNvSpPr/>
          <p:nvPr/>
        </p:nvSpPr>
        <p:spPr>
          <a:xfrm>
            <a:off x="6462713" y="4776286"/>
            <a:ext cx="266700" cy="1195388"/>
          </a:xfrm>
          <a:custGeom>
            <a:avLst/>
            <a:gdLst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422275 w 844550"/>
              <a:gd name="connsiteY9" fmla="*/ 5156200 h 5156200"/>
              <a:gd name="connsiteX10" fmla="*/ 123681 w 844550"/>
              <a:gd name="connsiteY10" fmla="*/ 5032518 h 5156200"/>
              <a:gd name="connsiteX11" fmla="*/ 0 w 844550"/>
              <a:gd name="connsiteY11" fmla="*/ 4733924 h 5156200"/>
              <a:gd name="connsiteX12" fmla="*/ 0 w 844550"/>
              <a:gd name="connsiteY12" fmla="*/ 422275 h 5156200"/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123681 w 844550"/>
              <a:gd name="connsiteY9" fmla="*/ 5032518 h 5156200"/>
              <a:gd name="connsiteX10" fmla="*/ 0 w 844550"/>
              <a:gd name="connsiteY10" fmla="*/ 4733924 h 5156200"/>
              <a:gd name="connsiteX11" fmla="*/ 0 w 844550"/>
              <a:gd name="connsiteY11" fmla="*/ 422275 h 5156200"/>
              <a:gd name="connsiteX0" fmla="*/ 0 w 844550"/>
              <a:gd name="connsiteY0" fmla="*/ 422275 h 5522912"/>
              <a:gd name="connsiteX1" fmla="*/ 123682 w 844550"/>
              <a:gd name="connsiteY1" fmla="*/ 123682 h 5522912"/>
              <a:gd name="connsiteX2" fmla="*/ 422276 w 844550"/>
              <a:gd name="connsiteY2" fmla="*/ 1 h 5522912"/>
              <a:gd name="connsiteX3" fmla="*/ 422275 w 844550"/>
              <a:gd name="connsiteY3" fmla="*/ 0 h 5522912"/>
              <a:gd name="connsiteX4" fmla="*/ 720868 w 844550"/>
              <a:gd name="connsiteY4" fmla="*/ 123682 h 5522912"/>
              <a:gd name="connsiteX5" fmla="*/ 844549 w 844550"/>
              <a:gd name="connsiteY5" fmla="*/ 422276 h 5522912"/>
              <a:gd name="connsiteX6" fmla="*/ 844550 w 844550"/>
              <a:gd name="connsiteY6" fmla="*/ 4733925 h 5522912"/>
              <a:gd name="connsiteX7" fmla="*/ 422274 w 844550"/>
              <a:gd name="connsiteY7" fmla="*/ 5156200 h 5522912"/>
              <a:gd name="connsiteX8" fmla="*/ 123681 w 844550"/>
              <a:gd name="connsiteY8" fmla="*/ 5032518 h 5522912"/>
              <a:gd name="connsiteX9" fmla="*/ 0 w 844550"/>
              <a:gd name="connsiteY9" fmla="*/ 4733924 h 5522912"/>
              <a:gd name="connsiteX10" fmla="*/ 0 w 844550"/>
              <a:gd name="connsiteY10" fmla="*/ 422275 h 5522912"/>
              <a:gd name="connsiteX0" fmla="*/ 0 w 844550"/>
              <a:gd name="connsiteY0" fmla="*/ 422275 h 5502299"/>
              <a:gd name="connsiteX1" fmla="*/ 123682 w 844550"/>
              <a:gd name="connsiteY1" fmla="*/ 123682 h 5502299"/>
              <a:gd name="connsiteX2" fmla="*/ 422276 w 844550"/>
              <a:gd name="connsiteY2" fmla="*/ 1 h 5502299"/>
              <a:gd name="connsiteX3" fmla="*/ 422275 w 844550"/>
              <a:gd name="connsiteY3" fmla="*/ 0 h 5502299"/>
              <a:gd name="connsiteX4" fmla="*/ 720868 w 844550"/>
              <a:gd name="connsiteY4" fmla="*/ 123682 h 5502299"/>
              <a:gd name="connsiteX5" fmla="*/ 844549 w 844550"/>
              <a:gd name="connsiteY5" fmla="*/ 422276 h 5502299"/>
              <a:gd name="connsiteX6" fmla="*/ 844550 w 844550"/>
              <a:gd name="connsiteY6" fmla="*/ 4733925 h 5502299"/>
              <a:gd name="connsiteX7" fmla="*/ 123681 w 844550"/>
              <a:gd name="connsiteY7" fmla="*/ 5032518 h 5502299"/>
              <a:gd name="connsiteX8" fmla="*/ 0 w 844550"/>
              <a:gd name="connsiteY8" fmla="*/ 4733924 h 5502299"/>
              <a:gd name="connsiteX9" fmla="*/ 0 w 844550"/>
              <a:gd name="connsiteY9" fmla="*/ 422275 h 5502299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344582"/>
              <a:gd name="connsiteX1" fmla="*/ 123682 w 844550"/>
              <a:gd name="connsiteY1" fmla="*/ 123682 h 5344582"/>
              <a:gd name="connsiteX2" fmla="*/ 422276 w 844550"/>
              <a:gd name="connsiteY2" fmla="*/ 1 h 5344582"/>
              <a:gd name="connsiteX3" fmla="*/ 422275 w 844550"/>
              <a:gd name="connsiteY3" fmla="*/ 0 h 5344582"/>
              <a:gd name="connsiteX4" fmla="*/ 720868 w 844550"/>
              <a:gd name="connsiteY4" fmla="*/ 123682 h 5344582"/>
              <a:gd name="connsiteX5" fmla="*/ 844549 w 844550"/>
              <a:gd name="connsiteY5" fmla="*/ 422276 h 5344582"/>
              <a:gd name="connsiteX6" fmla="*/ 844550 w 844550"/>
              <a:gd name="connsiteY6" fmla="*/ 4733925 h 5344582"/>
              <a:gd name="connsiteX7" fmla="*/ 0 w 844550"/>
              <a:gd name="connsiteY7" fmla="*/ 4733924 h 5344582"/>
              <a:gd name="connsiteX8" fmla="*/ 0 w 844550"/>
              <a:gd name="connsiteY8" fmla="*/ 422275 h 5344582"/>
              <a:gd name="connsiteX0" fmla="*/ 0 w 844550"/>
              <a:gd name="connsiteY0" fmla="*/ 422275 h 5122332"/>
              <a:gd name="connsiteX1" fmla="*/ 123682 w 844550"/>
              <a:gd name="connsiteY1" fmla="*/ 123682 h 5122332"/>
              <a:gd name="connsiteX2" fmla="*/ 422276 w 844550"/>
              <a:gd name="connsiteY2" fmla="*/ 1 h 5122332"/>
              <a:gd name="connsiteX3" fmla="*/ 422275 w 844550"/>
              <a:gd name="connsiteY3" fmla="*/ 0 h 5122332"/>
              <a:gd name="connsiteX4" fmla="*/ 720868 w 844550"/>
              <a:gd name="connsiteY4" fmla="*/ 123682 h 5122332"/>
              <a:gd name="connsiteX5" fmla="*/ 844549 w 844550"/>
              <a:gd name="connsiteY5" fmla="*/ 422276 h 5122332"/>
              <a:gd name="connsiteX6" fmla="*/ 844550 w 844550"/>
              <a:gd name="connsiteY6" fmla="*/ 4733925 h 5122332"/>
              <a:gd name="connsiteX7" fmla="*/ 0 w 844550"/>
              <a:gd name="connsiteY7" fmla="*/ 4733924 h 5122332"/>
              <a:gd name="connsiteX8" fmla="*/ 0 w 844550"/>
              <a:gd name="connsiteY8" fmla="*/ 422275 h 5122332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50"/>
              <a:gd name="connsiteY0" fmla="*/ 422275 h 5627968"/>
              <a:gd name="connsiteX1" fmla="*/ 123682 w 844550"/>
              <a:gd name="connsiteY1" fmla="*/ 123682 h 5627968"/>
              <a:gd name="connsiteX2" fmla="*/ 422276 w 844550"/>
              <a:gd name="connsiteY2" fmla="*/ 1 h 5627968"/>
              <a:gd name="connsiteX3" fmla="*/ 422275 w 844550"/>
              <a:gd name="connsiteY3" fmla="*/ 0 h 5627968"/>
              <a:gd name="connsiteX4" fmla="*/ 720868 w 844550"/>
              <a:gd name="connsiteY4" fmla="*/ 123682 h 5627968"/>
              <a:gd name="connsiteX5" fmla="*/ 844549 w 844550"/>
              <a:gd name="connsiteY5" fmla="*/ 422276 h 5627968"/>
              <a:gd name="connsiteX6" fmla="*/ 844550 w 844550"/>
              <a:gd name="connsiteY6" fmla="*/ 5430059 h 5627968"/>
              <a:gd name="connsiteX7" fmla="*/ 0 w 844550"/>
              <a:gd name="connsiteY7" fmla="*/ 4733924 h 5627968"/>
              <a:gd name="connsiteX8" fmla="*/ 0 w 844550"/>
              <a:gd name="connsiteY8" fmla="*/ 422275 h 5627968"/>
              <a:gd name="connsiteX0" fmla="*/ 0 w 844550"/>
              <a:gd name="connsiteY0" fmla="*/ 422275 h 5791042"/>
              <a:gd name="connsiteX1" fmla="*/ 123682 w 844550"/>
              <a:gd name="connsiteY1" fmla="*/ 123682 h 5791042"/>
              <a:gd name="connsiteX2" fmla="*/ 422276 w 844550"/>
              <a:gd name="connsiteY2" fmla="*/ 1 h 5791042"/>
              <a:gd name="connsiteX3" fmla="*/ 422275 w 844550"/>
              <a:gd name="connsiteY3" fmla="*/ 0 h 5791042"/>
              <a:gd name="connsiteX4" fmla="*/ 720868 w 844550"/>
              <a:gd name="connsiteY4" fmla="*/ 123682 h 5791042"/>
              <a:gd name="connsiteX5" fmla="*/ 844549 w 844550"/>
              <a:gd name="connsiteY5" fmla="*/ 422276 h 5791042"/>
              <a:gd name="connsiteX6" fmla="*/ 844550 w 844550"/>
              <a:gd name="connsiteY6" fmla="*/ 5430059 h 5791042"/>
              <a:gd name="connsiteX7" fmla="*/ 25803 w 844550"/>
              <a:gd name="connsiteY7" fmla="*/ 5507408 h 5791042"/>
              <a:gd name="connsiteX8" fmla="*/ 0 w 844550"/>
              <a:gd name="connsiteY8" fmla="*/ 422275 h 5791042"/>
              <a:gd name="connsiteX0" fmla="*/ 0 w 844550"/>
              <a:gd name="connsiteY0" fmla="*/ 422275 h 5687911"/>
              <a:gd name="connsiteX1" fmla="*/ 123682 w 844550"/>
              <a:gd name="connsiteY1" fmla="*/ 123682 h 5687911"/>
              <a:gd name="connsiteX2" fmla="*/ 422276 w 844550"/>
              <a:gd name="connsiteY2" fmla="*/ 1 h 5687911"/>
              <a:gd name="connsiteX3" fmla="*/ 422275 w 844550"/>
              <a:gd name="connsiteY3" fmla="*/ 0 h 5687911"/>
              <a:gd name="connsiteX4" fmla="*/ 720868 w 844550"/>
              <a:gd name="connsiteY4" fmla="*/ 123682 h 5687911"/>
              <a:gd name="connsiteX5" fmla="*/ 844549 w 844550"/>
              <a:gd name="connsiteY5" fmla="*/ 422276 h 5687911"/>
              <a:gd name="connsiteX6" fmla="*/ 844550 w 844550"/>
              <a:gd name="connsiteY6" fmla="*/ 5430059 h 5687911"/>
              <a:gd name="connsiteX7" fmla="*/ 25803 w 844550"/>
              <a:gd name="connsiteY7" fmla="*/ 5404277 h 5687911"/>
              <a:gd name="connsiteX8" fmla="*/ 0 w 844550"/>
              <a:gd name="connsiteY8" fmla="*/ 422275 h 5687911"/>
              <a:gd name="connsiteX0" fmla="*/ 0 w 844550"/>
              <a:gd name="connsiteY0" fmla="*/ 422275 h 5791039"/>
              <a:gd name="connsiteX1" fmla="*/ 123682 w 844550"/>
              <a:gd name="connsiteY1" fmla="*/ 123682 h 5791039"/>
              <a:gd name="connsiteX2" fmla="*/ 422276 w 844550"/>
              <a:gd name="connsiteY2" fmla="*/ 1 h 5791039"/>
              <a:gd name="connsiteX3" fmla="*/ 422275 w 844550"/>
              <a:gd name="connsiteY3" fmla="*/ 0 h 5791039"/>
              <a:gd name="connsiteX4" fmla="*/ 720868 w 844550"/>
              <a:gd name="connsiteY4" fmla="*/ 123682 h 5791039"/>
              <a:gd name="connsiteX5" fmla="*/ 844549 w 844550"/>
              <a:gd name="connsiteY5" fmla="*/ 422276 h 5791039"/>
              <a:gd name="connsiteX6" fmla="*/ 844550 w 844550"/>
              <a:gd name="connsiteY6" fmla="*/ 5430059 h 5791039"/>
              <a:gd name="connsiteX7" fmla="*/ 25803 w 844550"/>
              <a:gd name="connsiteY7" fmla="*/ 5507407 h 5791039"/>
              <a:gd name="connsiteX8" fmla="*/ 0 w 844550"/>
              <a:gd name="connsiteY8" fmla="*/ 422275 h 5791039"/>
              <a:gd name="connsiteX0" fmla="*/ 0 w 844550"/>
              <a:gd name="connsiteY0" fmla="*/ 422275 h 5713691"/>
              <a:gd name="connsiteX1" fmla="*/ 123682 w 844550"/>
              <a:gd name="connsiteY1" fmla="*/ 123682 h 5713691"/>
              <a:gd name="connsiteX2" fmla="*/ 422276 w 844550"/>
              <a:gd name="connsiteY2" fmla="*/ 1 h 5713691"/>
              <a:gd name="connsiteX3" fmla="*/ 422275 w 844550"/>
              <a:gd name="connsiteY3" fmla="*/ 0 h 5713691"/>
              <a:gd name="connsiteX4" fmla="*/ 720868 w 844550"/>
              <a:gd name="connsiteY4" fmla="*/ 123682 h 5713691"/>
              <a:gd name="connsiteX5" fmla="*/ 844549 w 844550"/>
              <a:gd name="connsiteY5" fmla="*/ 422276 h 5713691"/>
              <a:gd name="connsiteX6" fmla="*/ 844550 w 844550"/>
              <a:gd name="connsiteY6" fmla="*/ 5430059 h 5713691"/>
              <a:gd name="connsiteX7" fmla="*/ 25803 w 844550"/>
              <a:gd name="connsiteY7" fmla="*/ 5430059 h 5713691"/>
              <a:gd name="connsiteX8" fmla="*/ 0 w 844550"/>
              <a:gd name="connsiteY8" fmla="*/ 422275 h 571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50" h="5713691">
                <a:moveTo>
                  <a:pt x="0" y="422275"/>
                </a:moveTo>
                <a:cubicBezTo>
                  <a:pt x="0" y="310281"/>
                  <a:pt x="44490" y="202873"/>
                  <a:pt x="123682" y="123682"/>
                </a:cubicBezTo>
                <a:cubicBezTo>
                  <a:pt x="202874" y="44490"/>
                  <a:pt x="310281" y="1"/>
                  <a:pt x="422276" y="1"/>
                </a:cubicBezTo>
                <a:lnTo>
                  <a:pt x="422275" y="0"/>
                </a:lnTo>
                <a:cubicBezTo>
                  <a:pt x="534269" y="0"/>
                  <a:pt x="641677" y="44490"/>
                  <a:pt x="720868" y="123682"/>
                </a:cubicBezTo>
                <a:cubicBezTo>
                  <a:pt x="800060" y="202874"/>
                  <a:pt x="844549" y="310281"/>
                  <a:pt x="844549" y="422276"/>
                </a:cubicBezTo>
                <a:cubicBezTo>
                  <a:pt x="844549" y="1859492"/>
                  <a:pt x="844550" y="3992843"/>
                  <a:pt x="844550" y="5430059"/>
                </a:cubicBezTo>
                <a:cubicBezTo>
                  <a:pt x="786342" y="5627967"/>
                  <a:pt x="172911" y="5713692"/>
                  <a:pt x="25803" y="5430059"/>
                </a:cubicBezTo>
                <a:lnTo>
                  <a:pt x="0" y="422275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03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83" name="자유형 82"/>
          <p:cNvSpPr/>
          <p:nvPr/>
        </p:nvSpPr>
        <p:spPr>
          <a:xfrm>
            <a:off x="6999288" y="3984124"/>
            <a:ext cx="266700" cy="1984375"/>
          </a:xfrm>
          <a:custGeom>
            <a:avLst/>
            <a:gdLst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422275 w 844550"/>
              <a:gd name="connsiteY9" fmla="*/ 5156200 h 5156200"/>
              <a:gd name="connsiteX10" fmla="*/ 123681 w 844550"/>
              <a:gd name="connsiteY10" fmla="*/ 5032518 h 5156200"/>
              <a:gd name="connsiteX11" fmla="*/ 0 w 844550"/>
              <a:gd name="connsiteY11" fmla="*/ 4733924 h 5156200"/>
              <a:gd name="connsiteX12" fmla="*/ 0 w 844550"/>
              <a:gd name="connsiteY12" fmla="*/ 422275 h 5156200"/>
              <a:gd name="connsiteX0" fmla="*/ 0 w 844550"/>
              <a:gd name="connsiteY0" fmla="*/ 422275 h 5156200"/>
              <a:gd name="connsiteX1" fmla="*/ 123682 w 844550"/>
              <a:gd name="connsiteY1" fmla="*/ 123682 h 5156200"/>
              <a:gd name="connsiteX2" fmla="*/ 422276 w 844550"/>
              <a:gd name="connsiteY2" fmla="*/ 1 h 5156200"/>
              <a:gd name="connsiteX3" fmla="*/ 422275 w 844550"/>
              <a:gd name="connsiteY3" fmla="*/ 0 h 5156200"/>
              <a:gd name="connsiteX4" fmla="*/ 720868 w 844550"/>
              <a:gd name="connsiteY4" fmla="*/ 123682 h 5156200"/>
              <a:gd name="connsiteX5" fmla="*/ 844549 w 844550"/>
              <a:gd name="connsiteY5" fmla="*/ 422276 h 5156200"/>
              <a:gd name="connsiteX6" fmla="*/ 844550 w 844550"/>
              <a:gd name="connsiteY6" fmla="*/ 4733925 h 5156200"/>
              <a:gd name="connsiteX7" fmla="*/ 720868 w 844550"/>
              <a:gd name="connsiteY7" fmla="*/ 5032519 h 5156200"/>
              <a:gd name="connsiteX8" fmla="*/ 422274 w 844550"/>
              <a:gd name="connsiteY8" fmla="*/ 5156200 h 5156200"/>
              <a:gd name="connsiteX9" fmla="*/ 123681 w 844550"/>
              <a:gd name="connsiteY9" fmla="*/ 5032518 h 5156200"/>
              <a:gd name="connsiteX10" fmla="*/ 0 w 844550"/>
              <a:gd name="connsiteY10" fmla="*/ 4733924 h 5156200"/>
              <a:gd name="connsiteX11" fmla="*/ 0 w 844550"/>
              <a:gd name="connsiteY11" fmla="*/ 422275 h 5156200"/>
              <a:gd name="connsiteX0" fmla="*/ 0 w 844550"/>
              <a:gd name="connsiteY0" fmla="*/ 422275 h 5522912"/>
              <a:gd name="connsiteX1" fmla="*/ 123682 w 844550"/>
              <a:gd name="connsiteY1" fmla="*/ 123682 h 5522912"/>
              <a:gd name="connsiteX2" fmla="*/ 422276 w 844550"/>
              <a:gd name="connsiteY2" fmla="*/ 1 h 5522912"/>
              <a:gd name="connsiteX3" fmla="*/ 422275 w 844550"/>
              <a:gd name="connsiteY3" fmla="*/ 0 h 5522912"/>
              <a:gd name="connsiteX4" fmla="*/ 720868 w 844550"/>
              <a:gd name="connsiteY4" fmla="*/ 123682 h 5522912"/>
              <a:gd name="connsiteX5" fmla="*/ 844549 w 844550"/>
              <a:gd name="connsiteY5" fmla="*/ 422276 h 5522912"/>
              <a:gd name="connsiteX6" fmla="*/ 844550 w 844550"/>
              <a:gd name="connsiteY6" fmla="*/ 4733925 h 5522912"/>
              <a:gd name="connsiteX7" fmla="*/ 422274 w 844550"/>
              <a:gd name="connsiteY7" fmla="*/ 5156200 h 5522912"/>
              <a:gd name="connsiteX8" fmla="*/ 123681 w 844550"/>
              <a:gd name="connsiteY8" fmla="*/ 5032518 h 5522912"/>
              <a:gd name="connsiteX9" fmla="*/ 0 w 844550"/>
              <a:gd name="connsiteY9" fmla="*/ 4733924 h 5522912"/>
              <a:gd name="connsiteX10" fmla="*/ 0 w 844550"/>
              <a:gd name="connsiteY10" fmla="*/ 422275 h 5522912"/>
              <a:gd name="connsiteX0" fmla="*/ 0 w 844550"/>
              <a:gd name="connsiteY0" fmla="*/ 422275 h 5502299"/>
              <a:gd name="connsiteX1" fmla="*/ 123682 w 844550"/>
              <a:gd name="connsiteY1" fmla="*/ 123682 h 5502299"/>
              <a:gd name="connsiteX2" fmla="*/ 422276 w 844550"/>
              <a:gd name="connsiteY2" fmla="*/ 1 h 5502299"/>
              <a:gd name="connsiteX3" fmla="*/ 422275 w 844550"/>
              <a:gd name="connsiteY3" fmla="*/ 0 h 5502299"/>
              <a:gd name="connsiteX4" fmla="*/ 720868 w 844550"/>
              <a:gd name="connsiteY4" fmla="*/ 123682 h 5502299"/>
              <a:gd name="connsiteX5" fmla="*/ 844549 w 844550"/>
              <a:gd name="connsiteY5" fmla="*/ 422276 h 5502299"/>
              <a:gd name="connsiteX6" fmla="*/ 844550 w 844550"/>
              <a:gd name="connsiteY6" fmla="*/ 4733925 h 5502299"/>
              <a:gd name="connsiteX7" fmla="*/ 123681 w 844550"/>
              <a:gd name="connsiteY7" fmla="*/ 5032518 h 5502299"/>
              <a:gd name="connsiteX8" fmla="*/ 0 w 844550"/>
              <a:gd name="connsiteY8" fmla="*/ 4733924 h 5502299"/>
              <a:gd name="connsiteX9" fmla="*/ 0 w 844550"/>
              <a:gd name="connsiteY9" fmla="*/ 422275 h 5502299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452533"/>
              <a:gd name="connsiteX1" fmla="*/ 123682 w 844550"/>
              <a:gd name="connsiteY1" fmla="*/ 123682 h 5452533"/>
              <a:gd name="connsiteX2" fmla="*/ 422276 w 844550"/>
              <a:gd name="connsiteY2" fmla="*/ 1 h 5452533"/>
              <a:gd name="connsiteX3" fmla="*/ 422275 w 844550"/>
              <a:gd name="connsiteY3" fmla="*/ 0 h 5452533"/>
              <a:gd name="connsiteX4" fmla="*/ 720868 w 844550"/>
              <a:gd name="connsiteY4" fmla="*/ 123682 h 5452533"/>
              <a:gd name="connsiteX5" fmla="*/ 844549 w 844550"/>
              <a:gd name="connsiteY5" fmla="*/ 422276 h 5452533"/>
              <a:gd name="connsiteX6" fmla="*/ 844550 w 844550"/>
              <a:gd name="connsiteY6" fmla="*/ 4733925 h 5452533"/>
              <a:gd name="connsiteX7" fmla="*/ 0 w 844550"/>
              <a:gd name="connsiteY7" fmla="*/ 4733924 h 5452533"/>
              <a:gd name="connsiteX8" fmla="*/ 0 w 844550"/>
              <a:gd name="connsiteY8" fmla="*/ 422275 h 5452533"/>
              <a:gd name="connsiteX0" fmla="*/ 0 w 844550"/>
              <a:gd name="connsiteY0" fmla="*/ 422275 h 5344582"/>
              <a:gd name="connsiteX1" fmla="*/ 123682 w 844550"/>
              <a:gd name="connsiteY1" fmla="*/ 123682 h 5344582"/>
              <a:gd name="connsiteX2" fmla="*/ 422276 w 844550"/>
              <a:gd name="connsiteY2" fmla="*/ 1 h 5344582"/>
              <a:gd name="connsiteX3" fmla="*/ 422275 w 844550"/>
              <a:gd name="connsiteY3" fmla="*/ 0 h 5344582"/>
              <a:gd name="connsiteX4" fmla="*/ 720868 w 844550"/>
              <a:gd name="connsiteY4" fmla="*/ 123682 h 5344582"/>
              <a:gd name="connsiteX5" fmla="*/ 844549 w 844550"/>
              <a:gd name="connsiteY5" fmla="*/ 422276 h 5344582"/>
              <a:gd name="connsiteX6" fmla="*/ 844550 w 844550"/>
              <a:gd name="connsiteY6" fmla="*/ 4733925 h 5344582"/>
              <a:gd name="connsiteX7" fmla="*/ 0 w 844550"/>
              <a:gd name="connsiteY7" fmla="*/ 4733924 h 5344582"/>
              <a:gd name="connsiteX8" fmla="*/ 0 w 844550"/>
              <a:gd name="connsiteY8" fmla="*/ 422275 h 5344582"/>
              <a:gd name="connsiteX0" fmla="*/ 0 w 844550"/>
              <a:gd name="connsiteY0" fmla="*/ 422275 h 5122332"/>
              <a:gd name="connsiteX1" fmla="*/ 123682 w 844550"/>
              <a:gd name="connsiteY1" fmla="*/ 123682 h 5122332"/>
              <a:gd name="connsiteX2" fmla="*/ 422276 w 844550"/>
              <a:gd name="connsiteY2" fmla="*/ 1 h 5122332"/>
              <a:gd name="connsiteX3" fmla="*/ 422275 w 844550"/>
              <a:gd name="connsiteY3" fmla="*/ 0 h 5122332"/>
              <a:gd name="connsiteX4" fmla="*/ 720868 w 844550"/>
              <a:gd name="connsiteY4" fmla="*/ 123682 h 5122332"/>
              <a:gd name="connsiteX5" fmla="*/ 844549 w 844550"/>
              <a:gd name="connsiteY5" fmla="*/ 422276 h 5122332"/>
              <a:gd name="connsiteX6" fmla="*/ 844550 w 844550"/>
              <a:gd name="connsiteY6" fmla="*/ 4733925 h 5122332"/>
              <a:gd name="connsiteX7" fmla="*/ 0 w 844550"/>
              <a:gd name="connsiteY7" fmla="*/ 4733924 h 5122332"/>
              <a:gd name="connsiteX8" fmla="*/ 0 w 844550"/>
              <a:gd name="connsiteY8" fmla="*/ 422275 h 5122332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50"/>
              <a:gd name="connsiteY0" fmla="*/ 422275 h 5017557"/>
              <a:gd name="connsiteX1" fmla="*/ 123682 w 844550"/>
              <a:gd name="connsiteY1" fmla="*/ 123682 h 5017557"/>
              <a:gd name="connsiteX2" fmla="*/ 422276 w 844550"/>
              <a:gd name="connsiteY2" fmla="*/ 1 h 5017557"/>
              <a:gd name="connsiteX3" fmla="*/ 422275 w 844550"/>
              <a:gd name="connsiteY3" fmla="*/ 0 h 5017557"/>
              <a:gd name="connsiteX4" fmla="*/ 720868 w 844550"/>
              <a:gd name="connsiteY4" fmla="*/ 123682 h 5017557"/>
              <a:gd name="connsiteX5" fmla="*/ 844549 w 844550"/>
              <a:gd name="connsiteY5" fmla="*/ 422276 h 5017557"/>
              <a:gd name="connsiteX6" fmla="*/ 844550 w 844550"/>
              <a:gd name="connsiteY6" fmla="*/ 4733925 h 5017557"/>
              <a:gd name="connsiteX7" fmla="*/ 0 w 844550"/>
              <a:gd name="connsiteY7" fmla="*/ 4733924 h 5017557"/>
              <a:gd name="connsiteX8" fmla="*/ 0 w 844550"/>
              <a:gd name="connsiteY8" fmla="*/ 422275 h 5017557"/>
              <a:gd name="connsiteX0" fmla="*/ 0 w 844549"/>
              <a:gd name="connsiteY0" fmla="*/ 422275 h 6293018"/>
              <a:gd name="connsiteX1" fmla="*/ 123682 w 844549"/>
              <a:gd name="connsiteY1" fmla="*/ 123682 h 6293018"/>
              <a:gd name="connsiteX2" fmla="*/ 422276 w 844549"/>
              <a:gd name="connsiteY2" fmla="*/ 1 h 6293018"/>
              <a:gd name="connsiteX3" fmla="*/ 422275 w 844549"/>
              <a:gd name="connsiteY3" fmla="*/ 0 h 6293018"/>
              <a:gd name="connsiteX4" fmla="*/ 720868 w 844549"/>
              <a:gd name="connsiteY4" fmla="*/ 123682 h 6293018"/>
              <a:gd name="connsiteX5" fmla="*/ 844549 w 844549"/>
              <a:gd name="connsiteY5" fmla="*/ 422276 h 6293018"/>
              <a:gd name="connsiteX6" fmla="*/ 838664 w 844549"/>
              <a:gd name="connsiteY6" fmla="*/ 6095111 h 6293018"/>
              <a:gd name="connsiteX7" fmla="*/ 0 w 844549"/>
              <a:gd name="connsiteY7" fmla="*/ 4733924 h 6293018"/>
              <a:gd name="connsiteX8" fmla="*/ 0 w 844549"/>
              <a:gd name="connsiteY8" fmla="*/ 422275 h 6293018"/>
              <a:gd name="connsiteX0" fmla="*/ 0 w 844549"/>
              <a:gd name="connsiteY0" fmla="*/ 422275 h 6389293"/>
              <a:gd name="connsiteX1" fmla="*/ 123682 w 844549"/>
              <a:gd name="connsiteY1" fmla="*/ 123682 h 6389293"/>
              <a:gd name="connsiteX2" fmla="*/ 422276 w 844549"/>
              <a:gd name="connsiteY2" fmla="*/ 1 h 6389293"/>
              <a:gd name="connsiteX3" fmla="*/ 422275 w 844549"/>
              <a:gd name="connsiteY3" fmla="*/ 0 h 6389293"/>
              <a:gd name="connsiteX4" fmla="*/ 720868 w 844549"/>
              <a:gd name="connsiteY4" fmla="*/ 123682 h 6389293"/>
              <a:gd name="connsiteX5" fmla="*/ 844549 w 844549"/>
              <a:gd name="connsiteY5" fmla="*/ 422276 h 6389293"/>
              <a:gd name="connsiteX6" fmla="*/ 838664 w 844549"/>
              <a:gd name="connsiteY6" fmla="*/ 6095111 h 6389293"/>
              <a:gd name="connsiteX7" fmla="*/ 0 w 844549"/>
              <a:gd name="connsiteY7" fmla="*/ 6105661 h 6389293"/>
              <a:gd name="connsiteX8" fmla="*/ 0 w 844549"/>
              <a:gd name="connsiteY8" fmla="*/ 422275 h 6389293"/>
              <a:gd name="connsiteX0" fmla="*/ 0 w 844549"/>
              <a:gd name="connsiteY0" fmla="*/ 422275 h 6355564"/>
              <a:gd name="connsiteX1" fmla="*/ 123682 w 844549"/>
              <a:gd name="connsiteY1" fmla="*/ 123682 h 6355564"/>
              <a:gd name="connsiteX2" fmla="*/ 422276 w 844549"/>
              <a:gd name="connsiteY2" fmla="*/ 1 h 6355564"/>
              <a:gd name="connsiteX3" fmla="*/ 422275 w 844549"/>
              <a:gd name="connsiteY3" fmla="*/ 0 h 6355564"/>
              <a:gd name="connsiteX4" fmla="*/ 720868 w 844549"/>
              <a:gd name="connsiteY4" fmla="*/ 123682 h 6355564"/>
              <a:gd name="connsiteX5" fmla="*/ 844549 w 844549"/>
              <a:gd name="connsiteY5" fmla="*/ 422276 h 6355564"/>
              <a:gd name="connsiteX6" fmla="*/ 838664 w 844549"/>
              <a:gd name="connsiteY6" fmla="*/ 6095111 h 6355564"/>
              <a:gd name="connsiteX7" fmla="*/ 0 w 844549"/>
              <a:gd name="connsiteY7" fmla="*/ 6071931 h 6355564"/>
              <a:gd name="connsiteX8" fmla="*/ 0 w 844549"/>
              <a:gd name="connsiteY8" fmla="*/ 422275 h 6355564"/>
              <a:gd name="connsiteX0" fmla="*/ 0 w 844549"/>
              <a:gd name="connsiteY0" fmla="*/ 422275 h 6366809"/>
              <a:gd name="connsiteX1" fmla="*/ 123682 w 844549"/>
              <a:gd name="connsiteY1" fmla="*/ 123682 h 6366809"/>
              <a:gd name="connsiteX2" fmla="*/ 422276 w 844549"/>
              <a:gd name="connsiteY2" fmla="*/ 1 h 6366809"/>
              <a:gd name="connsiteX3" fmla="*/ 422275 w 844549"/>
              <a:gd name="connsiteY3" fmla="*/ 0 h 6366809"/>
              <a:gd name="connsiteX4" fmla="*/ 720868 w 844549"/>
              <a:gd name="connsiteY4" fmla="*/ 123682 h 6366809"/>
              <a:gd name="connsiteX5" fmla="*/ 844549 w 844549"/>
              <a:gd name="connsiteY5" fmla="*/ 422276 h 6366809"/>
              <a:gd name="connsiteX6" fmla="*/ 838664 w 844549"/>
              <a:gd name="connsiteY6" fmla="*/ 6095111 h 6366809"/>
              <a:gd name="connsiteX7" fmla="*/ 9903 w 844549"/>
              <a:gd name="connsiteY7" fmla="*/ 6083176 h 6366809"/>
              <a:gd name="connsiteX8" fmla="*/ 0 w 844549"/>
              <a:gd name="connsiteY8" fmla="*/ 422275 h 6366809"/>
              <a:gd name="connsiteX0" fmla="*/ 0 w 844549"/>
              <a:gd name="connsiteY0" fmla="*/ 422275 h 7037159"/>
              <a:gd name="connsiteX1" fmla="*/ 123682 w 844549"/>
              <a:gd name="connsiteY1" fmla="*/ 123682 h 7037159"/>
              <a:gd name="connsiteX2" fmla="*/ 422276 w 844549"/>
              <a:gd name="connsiteY2" fmla="*/ 1 h 7037159"/>
              <a:gd name="connsiteX3" fmla="*/ 422275 w 844549"/>
              <a:gd name="connsiteY3" fmla="*/ 0 h 7037159"/>
              <a:gd name="connsiteX4" fmla="*/ 720868 w 844549"/>
              <a:gd name="connsiteY4" fmla="*/ 123682 h 7037159"/>
              <a:gd name="connsiteX5" fmla="*/ 844549 w 844549"/>
              <a:gd name="connsiteY5" fmla="*/ 422276 h 7037159"/>
              <a:gd name="connsiteX6" fmla="*/ 838664 w 844549"/>
              <a:gd name="connsiteY6" fmla="*/ 6095111 h 7037159"/>
              <a:gd name="connsiteX7" fmla="*/ 9904 w 844549"/>
              <a:gd name="connsiteY7" fmla="*/ 6753525 h 7037159"/>
              <a:gd name="connsiteX8" fmla="*/ 0 w 844549"/>
              <a:gd name="connsiteY8" fmla="*/ 422275 h 7037159"/>
              <a:gd name="connsiteX0" fmla="*/ 0 w 844549"/>
              <a:gd name="connsiteY0" fmla="*/ 422275 h 7037159"/>
              <a:gd name="connsiteX1" fmla="*/ 123682 w 844549"/>
              <a:gd name="connsiteY1" fmla="*/ 123682 h 7037159"/>
              <a:gd name="connsiteX2" fmla="*/ 422276 w 844549"/>
              <a:gd name="connsiteY2" fmla="*/ 1 h 7037159"/>
              <a:gd name="connsiteX3" fmla="*/ 422275 w 844549"/>
              <a:gd name="connsiteY3" fmla="*/ 0 h 7037159"/>
              <a:gd name="connsiteX4" fmla="*/ 720868 w 844549"/>
              <a:gd name="connsiteY4" fmla="*/ 123682 h 7037159"/>
              <a:gd name="connsiteX5" fmla="*/ 844549 w 844549"/>
              <a:gd name="connsiteY5" fmla="*/ 422276 h 7037159"/>
              <a:gd name="connsiteX6" fmla="*/ 838665 w 844549"/>
              <a:gd name="connsiteY6" fmla="*/ 6817028 h 7037159"/>
              <a:gd name="connsiteX7" fmla="*/ 9904 w 844549"/>
              <a:gd name="connsiteY7" fmla="*/ 6753525 h 7037159"/>
              <a:gd name="connsiteX8" fmla="*/ 0 w 844549"/>
              <a:gd name="connsiteY8" fmla="*/ 422275 h 7037159"/>
              <a:gd name="connsiteX0" fmla="*/ 0 w 844549"/>
              <a:gd name="connsiteY0" fmla="*/ 422275 h 7037159"/>
              <a:gd name="connsiteX1" fmla="*/ 123682 w 844549"/>
              <a:gd name="connsiteY1" fmla="*/ 123682 h 7037159"/>
              <a:gd name="connsiteX2" fmla="*/ 422276 w 844549"/>
              <a:gd name="connsiteY2" fmla="*/ 1 h 7037159"/>
              <a:gd name="connsiteX3" fmla="*/ 422275 w 844549"/>
              <a:gd name="connsiteY3" fmla="*/ 0 h 7037159"/>
              <a:gd name="connsiteX4" fmla="*/ 720868 w 844549"/>
              <a:gd name="connsiteY4" fmla="*/ 123682 h 7037159"/>
              <a:gd name="connsiteX5" fmla="*/ 844549 w 844549"/>
              <a:gd name="connsiteY5" fmla="*/ 422276 h 7037159"/>
              <a:gd name="connsiteX6" fmla="*/ 838665 w 844549"/>
              <a:gd name="connsiteY6" fmla="*/ 6739680 h 7037159"/>
              <a:gd name="connsiteX7" fmla="*/ 9904 w 844549"/>
              <a:gd name="connsiteY7" fmla="*/ 6753525 h 7037159"/>
              <a:gd name="connsiteX8" fmla="*/ 0 w 844549"/>
              <a:gd name="connsiteY8" fmla="*/ 422275 h 703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549" h="7037159">
                <a:moveTo>
                  <a:pt x="0" y="422275"/>
                </a:moveTo>
                <a:cubicBezTo>
                  <a:pt x="0" y="310281"/>
                  <a:pt x="44490" y="202873"/>
                  <a:pt x="123682" y="123682"/>
                </a:cubicBezTo>
                <a:cubicBezTo>
                  <a:pt x="202874" y="44490"/>
                  <a:pt x="310281" y="1"/>
                  <a:pt x="422276" y="1"/>
                </a:cubicBezTo>
                <a:lnTo>
                  <a:pt x="422275" y="0"/>
                </a:lnTo>
                <a:cubicBezTo>
                  <a:pt x="534269" y="0"/>
                  <a:pt x="641677" y="44490"/>
                  <a:pt x="720868" y="123682"/>
                </a:cubicBezTo>
                <a:cubicBezTo>
                  <a:pt x="800060" y="202874"/>
                  <a:pt x="844549" y="310281"/>
                  <a:pt x="844549" y="422276"/>
                </a:cubicBezTo>
                <a:cubicBezTo>
                  <a:pt x="844549" y="1859492"/>
                  <a:pt x="838665" y="5302464"/>
                  <a:pt x="838665" y="6739680"/>
                </a:cubicBezTo>
                <a:cubicBezTo>
                  <a:pt x="780457" y="6937588"/>
                  <a:pt x="157012" y="7037158"/>
                  <a:pt x="9904" y="6753525"/>
                </a:cubicBezTo>
                <a:cubicBezTo>
                  <a:pt x="6603" y="4643108"/>
                  <a:pt x="3301" y="2532692"/>
                  <a:pt x="0" y="422275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03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84" name="Oval 517"/>
          <p:cNvSpPr>
            <a:spLocks noChangeArrowheads="1"/>
          </p:cNvSpPr>
          <p:nvPr/>
        </p:nvSpPr>
        <p:spPr bwMode="auto">
          <a:xfrm>
            <a:off x="5935663" y="5568449"/>
            <a:ext cx="76200" cy="328612"/>
          </a:xfrm>
          <a:prstGeom prst="ellipse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Oval 517"/>
          <p:cNvSpPr>
            <a:spLocks noChangeArrowheads="1"/>
          </p:cNvSpPr>
          <p:nvPr/>
        </p:nvSpPr>
        <p:spPr bwMode="auto">
          <a:xfrm flipH="1">
            <a:off x="6494463" y="4992186"/>
            <a:ext cx="69850" cy="895350"/>
          </a:xfrm>
          <a:prstGeom prst="ellipse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5900124" y="5384089"/>
            <a:ext cx="201881" cy="925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87" name="타원 86"/>
          <p:cNvSpPr/>
          <p:nvPr/>
        </p:nvSpPr>
        <p:spPr>
          <a:xfrm>
            <a:off x="6452574" y="4822616"/>
            <a:ext cx="201881" cy="11056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88" name="Oval 517"/>
          <p:cNvSpPr>
            <a:spLocks noChangeArrowheads="1"/>
          </p:cNvSpPr>
          <p:nvPr/>
        </p:nvSpPr>
        <p:spPr bwMode="auto">
          <a:xfrm>
            <a:off x="7027863" y="4344486"/>
            <a:ext cx="69850" cy="1543050"/>
          </a:xfrm>
          <a:prstGeom prst="ellipse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자유형 133"/>
          <p:cNvSpPr>
            <a:spLocks/>
          </p:cNvSpPr>
          <p:nvPr/>
        </p:nvSpPr>
        <p:spPr bwMode="auto">
          <a:xfrm>
            <a:off x="7548563" y="3625349"/>
            <a:ext cx="266700" cy="2335212"/>
          </a:xfrm>
          <a:custGeom>
            <a:avLst/>
            <a:gdLst>
              <a:gd name="T0" fmla="*/ 0 w 844549"/>
              <a:gd name="T1" fmla="*/ 2 h 7982673"/>
              <a:gd name="T2" fmla="*/ 1 w 844549"/>
              <a:gd name="T3" fmla="*/ 1 h 7982673"/>
              <a:gd name="T4" fmla="*/ 5 w 844549"/>
              <a:gd name="T5" fmla="*/ 0 h 7982673"/>
              <a:gd name="T6" fmla="*/ 5 w 844549"/>
              <a:gd name="T7" fmla="*/ 0 h 7982673"/>
              <a:gd name="T8" fmla="*/ 8 w 844549"/>
              <a:gd name="T9" fmla="*/ 1 h 7982673"/>
              <a:gd name="T10" fmla="*/ 10 w 844549"/>
              <a:gd name="T11" fmla="*/ 2 h 7982673"/>
              <a:gd name="T12" fmla="*/ 10 w 844549"/>
              <a:gd name="T13" fmla="*/ 42 h 7982673"/>
              <a:gd name="T14" fmla="*/ 0 w 844549"/>
              <a:gd name="T15" fmla="*/ 41 h 7982673"/>
              <a:gd name="T16" fmla="*/ 0 w 844549"/>
              <a:gd name="T17" fmla="*/ 2 h 79826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4549"/>
              <a:gd name="T28" fmla="*/ 0 h 7982673"/>
              <a:gd name="T29" fmla="*/ 844549 w 844549"/>
              <a:gd name="T30" fmla="*/ 7982673 h 79826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4549" h="7982673">
                <a:moveTo>
                  <a:pt x="0" y="422275"/>
                </a:moveTo>
                <a:cubicBezTo>
                  <a:pt x="0" y="310281"/>
                  <a:pt x="44490" y="202873"/>
                  <a:pt x="123682" y="123682"/>
                </a:cubicBezTo>
                <a:cubicBezTo>
                  <a:pt x="202874" y="44490"/>
                  <a:pt x="310281" y="1"/>
                  <a:pt x="422276" y="1"/>
                </a:cubicBezTo>
                <a:lnTo>
                  <a:pt x="422275" y="0"/>
                </a:lnTo>
                <a:cubicBezTo>
                  <a:pt x="534269" y="0"/>
                  <a:pt x="641677" y="44490"/>
                  <a:pt x="720868" y="123682"/>
                </a:cubicBezTo>
                <a:cubicBezTo>
                  <a:pt x="800060" y="202874"/>
                  <a:pt x="844549" y="310281"/>
                  <a:pt x="844549" y="422276"/>
                </a:cubicBezTo>
                <a:cubicBezTo>
                  <a:pt x="844549" y="1859492"/>
                  <a:pt x="838665" y="6276633"/>
                  <a:pt x="838665" y="7713849"/>
                </a:cubicBezTo>
                <a:cubicBezTo>
                  <a:pt x="780457" y="7911757"/>
                  <a:pt x="157012" y="7982674"/>
                  <a:pt x="9904" y="7699041"/>
                </a:cubicBezTo>
                <a:cubicBezTo>
                  <a:pt x="6603" y="5588624"/>
                  <a:pt x="3301" y="2532692"/>
                  <a:pt x="0" y="422275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39999">
                <a:srgbClr val="4F81BD"/>
              </a:gs>
              <a:gs pos="100000">
                <a:srgbClr val="376092"/>
              </a:gs>
            </a:gsLst>
            <a:lin ang="0" scaled="1"/>
          </a:gradFill>
          <a:ln w="2032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7532074" y="3658686"/>
            <a:ext cx="201881" cy="1778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91" name="Oval 517"/>
          <p:cNvSpPr>
            <a:spLocks noChangeArrowheads="1"/>
          </p:cNvSpPr>
          <p:nvPr/>
        </p:nvSpPr>
        <p:spPr bwMode="auto">
          <a:xfrm>
            <a:off x="7577138" y="3984124"/>
            <a:ext cx="90487" cy="1779587"/>
          </a:xfrm>
          <a:prstGeom prst="ellipse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5643563" y="6200274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1995</a:t>
            </a:r>
          </a:p>
        </p:txBody>
      </p:sp>
      <p:sp>
        <p:nvSpPr>
          <p:cNvPr id="93" name="직사각형 49"/>
          <p:cNvSpPr>
            <a:spLocks noChangeArrowheads="1"/>
          </p:cNvSpPr>
          <p:nvPr/>
        </p:nvSpPr>
        <p:spPr bwMode="auto">
          <a:xfrm>
            <a:off x="5668963" y="6392361"/>
            <a:ext cx="147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(Unit : </a:t>
            </a:r>
            <a:r>
              <a:rPr kumimoji="0" lang="en-US" altLang="ko-KR" sz="1200" b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Million </a:t>
            </a:r>
            <a:r>
              <a:rPr kumimoji="0" lang="en-US" altLang="ko-KR" sz="1200" b="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ton)</a:t>
            </a:r>
            <a:endParaRPr kumimoji="0" lang="ko-KR" altLang="en-US" sz="1200" b="0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4" name="Group 51"/>
          <p:cNvGrpSpPr>
            <a:grpSpLocks/>
          </p:cNvGrpSpPr>
          <p:nvPr/>
        </p:nvGrpSpPr>
        <p:grpSpPr bwMode="auto">
          <a:xfrm>
            <a:off x="5843588" y="2112461"/>
            <a:ext cx="2544762" cy="388938"/>
            <a:chOff x="3689" y="935"/>
            <a:chExt cx="1603" cy="427"/>
          </a:xfrm>
        </p:grpSpPr>
        <p:sp>
          <p:nvSpPr>
            <p:cNvPr id="95" name="모서리가 둥근 직사각형 94"/>
            <p:cNvSpPr>
              <a:spLocks noChangeArrowheads="1"/>
            </p:cNvSpPr>
            <p:nvPr/>
          </p:nvSpPr>
          <p:spPr bwMode="auto">
            <a:xfrm>
              <a:off x="3750" y="1026"/>
              <a:ext cx="1542" cy="336"/>
            </a:xfrm>
            <a:prstGeom prst="roundRect">
              <a:avLst>
                <a:gd name="adj" fmla="val 16667"/>
              </a:avLst>
            </a:prstGeom>
            <a:solidFill>
              <a:srgbClr val="333333">
                <a:alpha val="50000"/>
              </a:srgbClr>
            </a:solidFill>
            <a:ln w="50800" algn="ctr">
              <a:noFill/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800" b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모서리가 둥근 직사각형 95"/>
            <p:cNvSpPr/>
            <p:nvPr/>
          </p:nvSpPr>
          <p:spPr>
            <a:xfrm>
              <a:off x="3703" y="952"/>
              <a:ext cx="1542" cy="362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ko-KR" sz="1800">
                  <a:solidFill>
                    <a:schemeClr val="tx2"/>
                  </a:solidFill>
                  <a:latin typeface="Arial" pitchFamily="34" charset="0"/>
                  <a:ea typeface="맑은 고딕" pitchFamily="50" charset="-127"/>
                </a:rPr>
                <a:t>LNG Import</a:t>
              </a:r>
            </a:p>
          </p:txBody>
        </p:sp>
      </p:grpSp>
      <p:sp>
        <p:nvSpPr>
          <p:cNvPr id="97" name="타원 103"/>
          <p:cNvSpPr/>
          <p:nvPr/>
        </p:nvSpPr>
        <p:spPr>
          <a:xfrm>
            <a:off x="8039100" y="5697035"/>
            <a:ext cx="520700" cy="317500"/>
          </a:xfrm>
          <a:prstGeom prst="ellipse">
            <a:avLst/>
          </a:prstGeom>
          <a:gradFill flip="none" rotWithShape="1">
            <a:gsLst>
              <a:gs pos="4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697788" y="2664911"/>
            <a:ext cx="1074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 dirty="0" smtClean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31</a:t>
            </a:r>
            <a:endParaRPr kumimoji="0" lang="en-US" altLang="ko-KR" sz="1200" b="0" dirty="0">
              <a:solidFill>
                <a:srgbClr val="404040"/>
              </a:solidFill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99" name="자유형 133"/>
          <p:cNvSpPr>
            <a:spLocks/>
          </p:cNvSpPr>
          <p:nvPr/>
        </p:nvSpPr>
        <p:spPr bwMode="auto">
          <a:xfrm>
            <a:off x="8118475" y="2976061"/>
            <a:ext cx="266700" cy="2984500"/>
          </a:xfrm>
          <a:custGeom>
            <a:avLst/>
            <a:gdLst>
              <a:gd name="T0" fmla="*/ 0 w 844549"/>
              <a:gd name="T1" fmla="*/ 21 h 7982673"/>
              <a:gd name="T2" fmla="*/ 1 w 844549"/>
              <a:gd name="T3" fmla="*/ 6 h 7982673"/>
              <a:gd name="T4" fmla="*/ 5 w 844549"/>
              <a:gd name="T5" fmla="*/ 0 h 7982673"/>
              <a:gd name="T6" fmla="*/ 5 w 844549"/>
              <a:gd name="T7" fmla="*/ 0 h 7982673"/>
              <a:gd name="T8" fmla="*/ 8 w 844549"/>
              <a:gd name="T9" fmla="*/ 6 h 7982673"/>
              <a:gd name="T10" fmla="*/ 10 w 844549"/>
              <a:gd name="T11" fmla="*/ 21 h 7982673"/>
              <a:gd name="T12" fmla="*/ 10 w 844549"/>
              <a:gd name="T13" fmla="*/ 376 h 7982673"/>
              <a:gd name="T14" fmla="*/ 0 w 844549"/>
              <a:gd name="T15" fmla="*/ 376 h 7982673"/>
              <a:gd name="T16" fmla="*/ 0 w 844549"/>
              <a:gd name="T17" fmla="*/ 21 h 79826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4549"/>
              <a:gd name="T28" fmla="*/ 0 h 7982673"/>
              <a:gd name="T29" fmla="*/ 844549 w 844549"/>
              <a:gd name="T30" fmla="*/ 7982673 h 79826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4549" h="7982673">
                <a:moveTo>
                  <a:pt x="0" y="422275"/>
                </a:moveTo>
                <a:cubicBezTo>
                  <a:pt x="0" y="310281"/>
                  <a:pt x="44490" y="202873"/>
                  <a:pt x="123682" y="123682"/>
                </a:cubicBezTo>
                <a:cubicBezTo>
                  <a:pt x="202874" y="44490"/>
                  <a:pt x="310281" y="1"/>
                  <a:pt x="422276" y="1"/>
                </a:cubicBezTo>
                <a:lnTo>
                  <a:pt x="422275" y="0"/>
                </a:lnTo>
                <a:cubicBezTo>
                  <a:pt x="534269" y="0"/>
                  <a:pt x="641677" y="44490"/>
                  <a:pt x="720868" y="123682"/>
                </a:cubicBezTo>
                <a:cubicBezTo>
                  <a:pt x="800060" y="202874"/>
                  <a:pt x="844549" y="310281"/>
                  <a:pt x="844549" y="422276"/>
                </a:cubicBezTo>
                <a:cubicBezTo>
                  <a:pt x="844549" y="1859492"/>
                  <a:pt x="838665" y="6276633"/>
                  <a:pt x="838665" y="7713849"/>
                </a:cubicBezTo>
                <a:cubicBezTo>
                  <a:pt x="780457" y="7911757"/>
                  <a:pt x="157012" y="7982674"/>
                  <a:pt x="9904" y="7699041"/>
                </a:cubicBezTo>
                <a:cubicBezTo>
                  <a:pt x="6603" y="5588624"/>
                  <a:pt x="3301" y="2532692"/>
                  <a:pt x="0" y="422275"/>
                </a:cubicBezTo>
                <a:close/>
              </a:path>
            </a:pathLst>
          </a:custGeom>
          <a:gradFill rotWithShape="0">
            <a:gsLst>
              <a:gs pos="0">
                <a:srgbClr val="B5CFEB"/>
              </a:gs>
              <a:gs pos="100000">
                <a:srgbClr val="75A5D9"/>
              </a:gs>
            </a:gsLst>
            <a:lin ang="0" scaled="1"/>
          </a:gradFill>
          <a:ln w="203200" algn="ctr">
            <a:noFill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00" name="타원 134"/>
          <p:cNvSpPr/>
          <p:nvPr/>
        </p:nvSpPr>
        <p:spPr>
          <a:xfrm>
            <a:off x="8108337" y="2985306"/>
            <a:ext cx="201881" cy="303305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101" name="Oval 517"/>
          <p:cNvSpPr>
            <a:spLocks noChangeArrowheads="1"/>
          </p:cNvSpPr>
          <p:nvPr/>
        </p:nvSpPr>
        <p:spPr bwMode="auto">
          <a:xfrm>
            <a:off x="8147050" y="3407861"/>
            <a:ext cx="104775" cy="2355850"/>
          </a:xfrm>
          <a:prstGeom prst="ellipse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ko-KR" altLang="en-US" sz="18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7850188" y="6193924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ko-KR" sz="1200" b="0">
                <a:solidFill>
                  <a:srgbClr val="404040"/>
                </a:solidFill>
                <a:latin typeface="Arial Black" pitchFamily="34" charset="0"/>
                <a:ea typeface="맑은 고딕" pitchFamily="50" charset="-127"/>
              </a:rPr>
              <a:t>2010</a:t>
            </a:r>
          </a:p>
        </p:txBody>
      </p:sp>
      <p:sp>
        <p:nvSpPr>
          <p:cNvPr id="103" name="타원 134"/>
          <p:cNvSpPr/>
          <p:nvPr/>
        </p:nvSpPr>
        <p:spPr>
          <a:xfrm>
            <a:off x="6985974" y="4012698"/>
            <a:ext cx="201881" cy="177801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104" name="타원 134"/>
          <p:cNvSpPr/>
          <p:nvPr/>
        </p:nvSpPr>
        <p:spPr>
          <a:xfrm>
            <a:off x="6439874" y="4788986"/>
            <a:ext cx="201881" cy="177800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  <p:sp>
        <p:nvSpPr>
          <p:cNvPr id="105" name="타원 134"/>
          <p:cNvSpPr/>
          <p:nvPr/>
        </p:nvSpPr>
        <p:spPr>
          <a:xfrm>
            <a:off x="5887424" y="5394077"/>
            <a:ext cx="201881" cy="6872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A0B-931A-4BCA-914A-577874CD9537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196" name="Picture 8" descr="uzbe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150" y="1217613"/>
            <a:ext cx="26130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7975" y="1280949"/>
            <a:ext cx="57610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KOGAS and </a:t>
            </a:r>
            <a:r>
              <a:rPr kumimoji="0" lang="en-US" altLang="ko-KR" sz="1600" dirty="0" err="1">
                <a:latin typeface="Arial" charset="0"/>
                <a:ea typeface="Arial Unicode MS" pitchFamily="50" charset="-127"/>
                <a:cs typeface="Arial" charset="0"/>
              </a:rPr>
              <a:t>Uzbekneftegaz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(UNG) signed MOU for </a:t>
            </a:r>
            <a:r>
              <a:rPr kumimoji="0" lang="en-US" altLang="ko-KR" sz="1600" dirty="0" err="1">
                <a:latin typeface="Arial" charset="0"/>
                <a:ea typeface="Arial Unicode MS" pitchFamily="50" charset="-127"/>
                <a:cs typeface="Arial" charset="0"/>
              </a:rPr>
              <a:t>Surgil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 Project Cooperation on March,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in 2006</a:t>
            </a: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By Preliminary Feasibility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Study, KOGAS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and UNG decided to develop this Project in detail 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None/>
            </a:pP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In </a:t>
            </a:r>
            <a:r>
              <a:rPr kumimoji="0" lang="en-US" altLang="ko-KR" sz="1600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2008, </a:t>
            </a:r>
            <a:r>
              <a:rPr kumimoji="0" lang="en-US" altLang="ko-KR" sz="1600" dirty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Joint Venture “</a:t>
            </a:r>
            <a:r>
              <a:rPr kumimoji="0" lang="en-US" altLang="ko-KR" sz="1600" dirty="0" err="1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Uz-Kor</a:t>
            </a:r>
            <a:r>
              <a:rPr kumimoji="0" lang="en-US" altLang="ko-KR" sz="1600" dirty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 Gas Chemical” was established and began to lead the </a:t>
            </a:r>
            <a:r>
              <a:rPr kumimoji="0" lang="en-US" altLang="ko-KR" sz="1600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Project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Microsoft Sans Serif" pitchFamily="34" charset="0"/>
              <a:ea typeface="Arial Unicode MS" pitchFamily="50" charset="-127"/>
              <a:cs typeface="Microsoft Sans Serif" pitchFamily="34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In 2010, 2011, Korean Sponsors and Government of Uzbekistan signed Investment Agreement &amp; Supplementary  Investment  Agreement</a:t>
            </a: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endParaRPr kumimoji="0" lang="en-US" altLang="ko-KR" sz="1600" dirty="0">
              <a:latin typeface="Microsoft Sans Serif" pitchFamily="34" charset="0"/>
              <a:ea typeface="Arial Unicode MS" pitchFamily="50" charset="-127"/>
              <a:cs typeface="Microsoft Sans Serif" pitchFamily="34" charset="0"/>
            </a:endParaRPr>
          </a:p>
          <a:p>
            <a:pPr marL="342900" indent="-342900" algn="just" eaLnBrk="0" latin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600" dirty="0" smtClean="0">
                <a:latin typeface="Microsoft Sans Serif" pitchFamily="34" charset="0"/>
                <a:ea typeface="Arial Unicode MS" pitchFamily="50" charset="-127"/>
                <a:cs typeface="Microsoft Sans Serif" pitchFamily="34" charset="0"/>
              </a:rPr>
              <a:t>In 2012,  Final Investment Decision and capital investment  began</a:t>
            </a:r>
            <a:endParaRPr kumimoji="0" lang="en-US" altLang="ko-KR" sz="1600" dirty="0">
              <a:latin typeface="Microsoft Sans Serif" pitchFamily="34" charset="0"/>
              <a:ea typeface="Arial Unicode MS" pitchFamily="50" charset="-127"/>
              <a:cs typeface="Microsoft Sans Serif" pitchFamily="34" charset="0"/>
            </a:endParaRPr>
          </a:p>
        </p:txBody>
      </p:sp>
      <p:pic>
        <p:nvPicPr>
          <p:cNvPr id="8198" name="그림 5" descr="map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150" y="5108575"/>
            <a:ext cx="2613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그림 7" descr="maep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0150" y="3184525"/>
            <a:ext cx="26130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1. History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8412163" y="6778066"/>
            <a:ext cx="731837" cy="287338"/>
          </a:xfrm>
        </p:spPr>
        <p:txBody>
          <a:bodyPr/>
          <a:lstStyle/>
          <a:p>
            <a:pPr>
              <a:defRPr/>
            </a:pPr>
            <a:fld id="{9C134FD4-7024-4F21-B31E-EAD13F831359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9220" name="Picture 9" descr="BSS2-1-5(시그니쳐-약칭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95054"/>
            <a:ext cx="1296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5" descr="S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75" y="5812866"/>
            <a:ext cx="1368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504825" y="1232929"/>
            <a:ext cx="1511300" cy="1314450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04825" y="2647391"/>
            <a:ext cx="1511300" cy="1314450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504825" y="4044391"/>
            <a:ext cx="1511300" cy="1314450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504825" y="5431866"/>
            <a:ext cx="1511300" cy="1314450"/>
          </a:xfrm>
          <a:prstGeom prst="flowChartAlternateProcess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6" name="그림 13" descr="U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" y="1407554"/>
            <a:ext cx="10255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AutoShape 33"/>
          <p:cNvSpPr>
            <a:spLocks noChangeAspect="1" noChangeArrowheads="1"/>
          </p:cNvSpPr>
          <p:nvPr/>
        </p:nvSpPr>
        <p:spPr bwMode="auto">
          <a:xfrm>
            <a:off x="2198688" y="1232929"/>
            <a:ext cx="6494462" cy="1246187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 dirty="0">
                <a:latin typeface="Times New Roman" pitchFamily="18" charset="0"/>
              </a:rPr>
              <a:t> </a:t>
            </a:r>
            <a:r>
              <a:rPr kumimoji="0" lang="en-US" altLang="ko-KR" sz="1600" dirty="0">
                <a:latin typeface="Arial" charset="0"/>
                <a:cs typeface="Arial" charset="0"/>
              </a:rPr>
              <a:t>Established in 1992 and has six major subsidiaries with 190 entities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 dirty="0">
                <a:latin typeface="Arial" charset="0"/>
                <a:cs typeface="Arial" charset="0"/>
              </a:rPr>
              <a:t> 211 oil, gas and condensate fields under development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 dirty="0">
                <a:latin typeface="Arial" charset="0"/>
                <a:cs typeface="Arial" charset="0"/>
              </a:rPr>
              <a:t> Refinery/ GPP/ </a:t>
            </a:r>
            <a:r>
              <a:rPr kumimoji="0" lang="en-US" altLang="ko-KR" sz="1600" dirty="0" err="1">
                <a:latin typeface="Arial" charset="0"/>
                <a:cs typeface="Arial" charset="0"/>
              </a:rPr>
              <a:t>Shurtan</a:t>
            </a:r>
            <a:r>
              <a:rPr kumimoji="0" lang="en-US" altLang="ko-KR" sz="1600" dirty="0">
                <a:latin typeface="Arial" charset="0"/>
                <a:cs typeface="Arial" charset="0"/>
              </a:rPr>
              <a:t> GCC/ 13,000Km pipeline operation</a:t>
            </a:r>
          </a:p>
        </p:txBody>
      </p:sp>
      <p:sp>
        <p:nvSpPr>
          <p:cNvPr id="9228" name="AutoShape 33"/>
          <p:cNvSpPr>
            <a:spLocks noChangeAspect="1" noChangeArrowheads="1"/>
          </p:cNvSpPr>
          <p:nvPr/>
        </p:nvSpPr>
        <p:spPr bwMode="auto">
          <a:xfrm>
            <a:off x="2198688" y="2652154"/>
            <a:ext cx="6494462" cy="1246187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Established in 1983 and holds monopoly import and wholesale of NG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61% government owned, rated A by S&amp;P, A1 by Moody’s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3 LNG terminals/ 2,879Km pipeline operation</a:t>
            </a:r>
          </a:p>
        </p:txBody>
      </p:sp>
      <p:sp>
        <p:nvSpPr>
          <p:cNvPr id="9229" name="AutoShape 33"/>
          <p:cNvSpPr>
            <a:spLocks noChangeAspect="1" noChangeArrowheads="1"/>
          </p:cNvSpPr>
          <p:nvPr/>
        </p:nvSpPr>
        <p:spPr bwMode="auto">
          <a:xfrm>
            <a:off x="2198688" y="4044391"/>
            <a:ext cx="6494462" cy="1246188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Core company of Lotte Group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Ethylene capacity ranks 2</a:t>
            </a:r>
            <a:r>
              <a:rPr kumimoji="0" lang="en-US" altLang="ko-KR" sz="1600" baseline="30000">
                <a:latin typeface="Arial" charset="0"/>
                <a:cs typeface="Arial" charset="0"/>
              </a:rPr>
              <a:t>nd</a:t>
            </a:r>
            <a:r>
              <a:rPr kumimoji="0" lang="en-US" altLang="ko-KR" sz="1600">
                <a:latin typeface="Arial" charset="0"/>
                <a:cs typeface="Arial" charset="0"/>
              </a:rPr>
              <a:t> in Asia, 17</a:t>
            </a:r>
            <a:r>
              <a:rPr kumimoji="0" lang="en-US" altLang="ko-KR" sz="1600" baseline="30000">
                <a:latin typeface="Arial" charset="0"/>
                <a:cs typeface="Arial" charset="0"/>
              </a:rPr>
              <a:t>th</a:t>
            </a:r>
            <a:r>
              <a:rPr kumimoji="0" lang="en-US" altLang="ko-KR" sz="1600">
                <a:latin typeface="Arial" charset="0"/>
                <a:cs typeface="Arial" charset="0"/>
              </a:rPr>
              <a:t> grobally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2 petrochemical plants operation in South Korea</a:t>
            </a:r>
          </a:p>
        </p:txBody>
      </p:sp>
      <p:sp>
        <p:nvSpPr>
          <p:cNvPr id="9230" name="AutoShape 33"/>
          <p:cNvSpPr>
            <a:spLocks noChangeAspect="1" noChangeArrowheads="1"/>
          </p:cNvSpPr>
          <p:nvPr/>
        </p:nvSpPr>
        <p:spPr bwMode="auto">
          <a:xfrm>
            <a:off x="2198688" y="5463616"/>
            <a:ext cx="6494462" cy="1246188"/>
          </a:xfrm>
          <a:prstGeom prst="roundRect">
            <a:avLst>
              <a:gd name="adj" fmla="val 16667"/>
            </a:avLst>
          </a:prstGeom>
          <a:solidFill>
            <a:srgbClr val="00CC66">
              <a:alpha val="2196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Times New Roman" pitchFamily="18" charset="0"/>
              </a:rPr>
              <a:t> </a:t>
            </a:r>
            <a:r>
              <a:rPr kumimoji="0" lang="en-US" altLang="ko-KR" sz="1600">
                <a:latin typeface="Arial" charset="0"/>
                <a:cs typeface="Arial" charset="0"/>
              </a:rPr>
              <a:t>Established in 1990. STX Group has core business in shipping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Leading Korean energy company with core business in E&amp;P</a:t>
            </a:r>
          </a:p>
          <a:p>
            <a:pPr algn="just" eaLnBrk="0" latinLnBrk="0" hangingPunct="0">
              <a:lnSpc>
                <a:spcPct val="140000"/>
              </a:lnSpc>
              <a:buFontTx/>
              <a:buChar char="-"/>
            </a:pPr>
            <a:r>
              <a:rPr kumimoji="0" lang="en-US" altLang="ko-KR" sz="1600">
                <a:latin typeface="Arial" charset="0"/>
                <a:cs typeface="Arial" charset="0"/>
              </a:rPr>
              <a:t> 2 heat and power generation plant operation in South Korea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2. Sponsors </a:t>
            </a:r>
            <a:endParaRPr lang="ko-KR" alt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365104"/>
            <a:ext cx="133349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6박스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354" t="24306" r="5417" b="55556"/>
          <a:stretch>
            <a:fillRect/>
          </a:stretch>
        </p:blipFill>
        <p:spPr bwMode="auto">
          <a:xfrm>
            <a:off x="215900" y="1931988"/>
            <a:ext cx="8785225" cy="4832350"/>
          </a:xfrm>
          <a:noFill/>
          <a:ln>
            <a:miter lim="800000"/>
            <a:headEnd/>
            <a:tailEnd/>
          </a:ln>
        </p:spPr>
      </p:pic>
      <p:pic>
        <p:nvPicPr>
          <p:cNvPr id="10243" name="내용 개체 틀 13" descr="map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89213"/>
            <a:ext cx="7869238" cy="3470275"/>
          </a:xfrm>
          <a:noFill/>
          <a:ln>
            <a:miter lim="800000"/>
            <a:headEnd/>
            <a:tailEnd/>
          </a:ln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57F63-64C4-4358-8F8C-AD193D03BC1D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7975" y="1233568"/>
            <a:ext cx="84994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just" eaLnBrk="0" latinLnBrk="0" hangingPunct="0">
              <a:lnSpc>
                <a:spcPct val="120000"/>
              </a:lnSpc>
              <a:buFont typeface="Wingdings" pitchFamily="2" charset="2"/>
              <a:buNone/>
            </a:pPr>
            <a:r>
              <a:rPr kumimoji="0" lang="en-US" altLang="ko-KR" sz="1600" dirty="0" err="1" smtClean="0">
                <a:latin typeface="Arial" charset="0"/>
                <a:ea typeface="Arial Unicode MS" pitchFamily="50" charset="-127"/>
                <a:cs typeface="Arial" charset="0"/>
              </a:rPr>
              <a:t>Ustyurt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Gas Chemical Complex(UGCC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) shall produce </a:t>
            </a:r>
            <a:r>
              <a:rPr kumimoji="0" lang="en-US" altLang="ko-KR" sz="1600" dirty="0">
                <a:latin typeface="Arial" charset="0"/>
                <a:ea typeface="Arial Unicode MS" pitchFamily="50" charset="-127"/>
                <a:cs typeface="Arial" charset="0"/>
              </a:rPr>
              <a:t>Polymer(HDPE, PP) and Gas(Methane) with the Gas and Condensate 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from </a:t>
            </a:r>
            <a:r>
              <a:rPr kumimoji="0" lang="en-US" altLang="ko-KR" sz="1600" dirty="0" err="1" smtClean="0">
                <a:latin typeface="Arial" charset="0"/>
                <a:ea typeface="Arial Unicode MS" pitchFamily="50" charset="-127"/>
                <a:cs typeface="Arial" charset="0"/>
              </a:rPr>
              <a:t>Surgil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 And </a:t>
            </a:r>
            <a:r>
              <a:rPr kumimoji="0" lang="en-US" altLang="ko-KR" sz="1600" dirty="0" err="1" smtClean="0">
                <a:latin typeface="Arial" charset="0"/>
                <a:ea typeface="Arial Unicode MS" pitchFamily="50" charset="-127"/>
                <a:cs typeface="Arial" charset="0"/>
              </a:rPr>
              <a:t>Berdakh</a:t>
            </a:r>
            <a:r>
              <a:rPr kumimoji="0" lang="en-US" altLang="ko-KR" sz="1600" dirty="0" smtClean="0">
                <a:latin typeface="Arial" charset="0"/>
                <a:ea typeface="Arial Unicode MS" pitchFamily="50" charset="-127"/>
                <a:cs typeface="Arial" charset="0"/>
              </a:rPr>
              <a:t> field</a:t>
            </a:r>
            <a:endParaRPr kumimoji="0" lang="en-US" altLang="ko-KR" sz="1600" dirty="0">
              <a:latin typeface="Arial" charset="0"/>
              <a:ea typeface="Arial Unicode MS" pitchFamily="50" charset="-127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609600" y="2589213"/>
            <a:ext cx="3376613" cy="1679575"/>
          </a:xfrm>
          <a:prstGeom prst="rect">
            <a:avLst/>
          </a:prstGeom>
          <a:solidFill>
            <a:srgbClr val="CC99FF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986213" y="2589213"/>
            <a:ext cx="4492625" cy="3209925"/>
          </a:xfrm>
          <a:prstGeom prst="rect">
            <a:avLst/>
          </a:prstGeom>
          <a:solidFill>
            <a:srgbClr val="CC99FF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4535488" y="522605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13500000">
              <a:srgbClr val="7A993D"/>
            </a:prstShdw>
          </a:effectLst>
        </p:spPr>
        <p:txBody>
          <a:bodyPr wrap="none">
            <a:spAutoFit/>
          </a:bodyPr>
          <a:lstStyle/>
          <a:p>
            <a:pPr algn="just" eaLnBrk="0" latinLnBrk="0" hangingPunct="0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kumimoji="0" lang="en-US" altLang="ko-KR" sz="1400" b="1" i="1" dirty="0">
                <a:latin typeface="+mj-lt"/>
                <a:ea typeface="+mn-ea"/>
              </a:rPr>
              <a:t>&lt; PROJECT SCOPE &gt;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-1436018" y="3573016"/>
            <a:ext cx="1507456" cy="5788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979712" y="3585716"/>
            <a:ext cx="1858405" cy="540781"/>
          </a:xfrm>
          <a:prstGeom prst="roundRect">
            <a:avLst/>
          </a:prstGeom>
          <a:gradFill flip="none" rotWithShape="1">
            <a:gsLst>
              <a:gs pos="0">
                <a:srgbClr val="FA5D06">
                  <a:tint val="66000"/>
                  <a:satMod val="160000"/>
                </a:srgbClr>
              </a:gs>
              <a:gs pos="50000">
                <a:srgbClr val="FA5D06">
                  <a:tint val="44500"/>
                  <a:satMod val="160000"/>
                </a:srgbClr>
              </a:gs>
              <a:gs pos="100000">
                <a:srgbClr val="FA5D06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Gas 3BCM/yr</a:t>
            </a:r>
          </a:p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dirty="0" smtClean="0"/>
              <a:t>Condensate </a:t>
            </a:r>
          </a:p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dirty="0" smtClean="0"/>
              <a:t>110M ton/yr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993515" y="4509120"/>
            <a:ext cx="1858405" cy="540781"/>
          </a:xfrm>
          <a:prstGeom prst="roundRect">
            <a:avLst/>
          </a:prstGeom>
          <a:gradFill flip="none" rotWithShape="1">
            <a:gsLst>
              <a:gs pos="0">
                <a:srgbClr val="FA5D06">
                  <a:tint val="66000"/>
                  <a:satMod val="160000"/>
                </a:srgbClr>
              </a:gs>
              <a:gs pos="50000">
                <a:srgbClr val="FA5D06">
                  <a:tint val="44500"/>
                  <a:satMod val="160000"/>
                </a:srgbClr>
              </a:gs>
              <a:gs pos="100000">
                <a:srgbClr val="FA5D06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" rIns="91440" bIns="1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Gas 1.5BCM/yr</a:t>
            </a:r>
          </a:p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dirty="0" smtClean="0"/>
              <a:t>Condensate </a:t>
            </a:r>
          </a:p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dirty="0" smtClean="0"/>
              <a:t>50M ton/yr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8089789" y="3437951"/>
            <a:ext cx="252536" cy="207073"/>
          </a:xfrm>
          <a:prstGeom prst="roundRect">
            <a:avLst/>
          </a:prstGeom>
          <a:gradFill flip="none" rotWithShape="1">
            <a:gsLst>
              <a:gs pos="0">
                <a:srgbClr val="FA5D06">
                  <a:tint val="66000"/>
                  <a:satMod val="160000"/>
                </a:srgbClr>
              </a:gs>
              <a:gs pos="50000">
                <a:srgbClr val="FA5D06">
                  <a:tint val="44500"/>
                  <a:satMod val="160000"/>
                </a:srgbClr>
              </a:gs>
              <a:gs pos="100000">
                <a:srgbClr val="FA5D06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yr 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gray">
          <a:xfrm>
            <a:off x="71438" y="134938"/>
            <a:ext cx="3147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HY그래픽M" pitchFamily="18" charset="-127"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lang="en-US" altLang="ko-KR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Surgil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Project </a:t>
            </a:r>
            <a:endParaRPr lang="ko-KR" altLang="en-US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87338" y="692150"/>
            <a:ext cx="8724900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3. Project Overview </a:t>
            </a:r>
            <a:endParaRPr lang="ko-KR" alt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line_101">
  <a:themeElements>
    <a:clrScheme name="ptline_1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line_101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ptline_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tline_101">
  <a:themeElements>
    <a:clrScheme name="1_ptline_1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tline_101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1_ptline_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tline_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tline_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tline_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tline_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tline_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tline_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ptline_101</Template>
  <TotalTime>6840</TotalTime>
  <Words>1496</Words>
  <Application>Microsoft Office PowerPoint</Application>
  <PresentationFormat>Экран (4:3)</PresentationFormat>
  <Paragraphs>728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ptline_101</vt:lpstr>
      <vt:lpstr>1_ptline_101</vt:lpstr>
      <vt:lpstr>Image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(주)인비닷컴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제천교육청 급식공동구매 혁신(구)</dc:title>
  <dc:creator>문서 서식 포탈 비즈폼 www.bizforms.co.kr</dc:creator>
  <dc:description>문단 복제 배포시 법적 불이익을 받을 수 있습니다.</dc:description>
  <cp:lastModifiedBy>Khasanov</cp:lastModifiedBy>
  <cp:revision>463</cp:revision>
  <dcterms:created xsi:type="dcterms:W3CDTF">2006-09-24T05:11:02Z</dcterms:created>
  <dcterms:modified xsi:type="dcterms:W3CDTF">2013-04-22T10:44:40Z</dcterms:modified>
  <cp:category>본 문서에 대한 2차 저작권은 비즈폼에 있습니다.</cp:category>
</cp:coreProperties>
</file>