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doc" ContentType="application/msword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handoutMasterIdLst>
    <p:handoutMasterId r:id="rId14"/>
  </p:handoutMasterIdLst>
  <p:sldIdLst>
    <p:sldId id="292" r:id="rId2"/>
    <p:sldId id="300" r:id="rId3"/>
    <p:sldId id="301" r:id="rId4"/>
    <p:sldId id="277" r:id="rId5"/>
    <p:sldId id="299" r:id="rId6"/>
    <p:sldId id="293" r:id="rId7"/>
    <p:sldId id="294" r:id="rId8"/>
    <p:sldId id="297" r:id="rId9"/>
    <p:sldId id="295" r:id="rId10"/>
    <p:sldId id="298" r:id="rId11"/>
    <p:sldId id="291" r:id="rId12"/>
    <p:sldId id="286" r:id="rId13"/>
  </p:sldIdLst>
  <p:sldSz cx="9144000" cy="6858000" type="screen4x3"/>
  <p:notesSz cx="6745288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9999"/>
    <a:srgbClr val="33CCCC"/>
    <a:srgbClr val="FF5050"/>
    <a:srgbClr val="0BACBD"/>
    <a:srgbClr val="020F72"/>
    <a:srgbClr val="00FFCC"/>
    <a:srgbClr val="0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94" d="100"/>
          <a:sy n="94" d="100"/>
        </p:scale>
        <p:origin x="-93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AFBBB-C83B-4147-8E94-B945AEBFFB6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9ACB4-0E0C-4DB6-A9AF-C1D5E565A02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0000CC"/>
              </a:solidFill>
            </a:rPr>
            <a:t>Представление и защита интересов отрасли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1C43524A-CDFD-49D9-B147-9CF5C6917262}" type="parTrans" cxnId="{4A38183A-B65F-407F-AA2B-BE92A95BAFEF}">
      <dgm:prSet/>
      <dgm:spPr/>
      <dgm:t>
        <a:bodyPr/>
        <a:lstStyle/>
        <a:p>
          <a:endParaRPr lang="ru-RU"/>
        </a:p>
      </dgm:t>
    </dgm:pt>
    <dgm:pt modelId="{56961DFC-30A4-4652-A28C-6DC3D7EB8477}" type="sibTrans" cxnId="{4A38183A-B65F-407F-AA2B-BE92A95BAFEF}">
      <dgm:prSet/>
      <dgm:spPr/>
      <dgm:t>
        <a:bodyPr/>
        <a:lstStyle/>
        <a:p>
          <a:endParaRPr lang="ru-RU"/>
        </a:p>
      </dgm:t>
    </dgm:pt>
    <dgm:pt modelId="{CBC92ACC-A284-4A72-AA16-5F7065C5AE69}">
      <dgm:prSet phldrT="[Текст]"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Повышение квалификации и образование</a:t>
          </a:r>
          <a:endParaRPr lang="ru-RU" b="1" dirty="0">
            <a:solidFill>
              <a:srgbClr val="0000CC"/>
            </a:solidFill>
          </a:endParaRPr>
        </a:p>
      </dgm:t>
    </dgm:pt>
    <dgm:pt modelId="{1781DA0D-C7B7-492C-AB1E-C5F3DEFEDFAC}" type="parTrans" cxnId="{4DE48B25-5026-4957-8AC1-8139C82A57D2}">
      <dgm:prSet/>
      <dgm:spPr/>
      <dgm:t>
        <a:bodyPr/>
        <a:lstStyle/>
        <a:p>
          <a:endParaRPr lang="ru-RU"/>
        </a:p>
      </dgm:t>
    </dgm:pt>
    <dgm:pt modelId="{19AB92E6-3421-466E-B978-16575089AA9D}" type="sibTrans" cxnId="{4DE48B25-5026-4957-8AC1-8139C82A57D2}">
      <dgm:prSet/>
      <dgm:spPr/>
      <dgm:t>
        <a:bodyPr/>
        <a:lstStyle/>
        <a:p>
          <a:endParaRPr lang="ru-RU"/>
        </a:p>
      </dgm:t>
    </dgm:pt>
    <dgm:pt modelId="{B7868342-7E37-4B3C-A1E6-2A65D499BF39}">
      <dgm:prSet phldrT="[Текст]"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Дополнительные услуги</a:t>
          </a:r>
          <a:endParaRPr lang="ru-RU" b="1" dirty="0">
            <a:solidFill>
              <a:srgbClr val="0000CC"/>
            </a:solidFill>
          </a:endParaRPr>
        </a:p>
      </dgm:t>
    </dgm:pt>
    <dgm:pt modelId="{E13FEF71-B986-4A27-B153-52404E2166E1}" type="parTrans" cxnId="{A794C01C-536D-4C04-B59A-9E5E4CF4DDE5}">
      <dgm:prSet/>
      <dgm:spPr/>
      <dgm:t>
        <a:bodyPr/>
        <a:lstStyle/>
        <a:p>
          <a:endParaRPr lang="ru-RU"/>
        </a:p>
      </dgm:t>
    </dgm:pt>
    <dgm:pt modelId="{7C10180B-8A66-49EC-AFCD-93D8A0C79D44}" type="sibTrans" cxnId="{A794C01C-536D-4C04-B59A-9E5E4CF4DDE5}">
      <dgm:prSet/>
      <dgm:spPr/>
      <dgm:t>
        <a:bodyPr/>
        <a:lstStyle/>
        <a:p>
          <a:endParaRPr lang="ru-RU"/>
        </a:p>
      </dgm:t>
    </dgm:pt>
    <dgm:pt modelId="{D6EEC66C-0196-4433-A347-96E3023949EE}">
      <dgm:prSet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Глобальная площадка по обмену опытом и информацией </a:t>
          </a:r>
          <a:endParaRPr lang="ru-RU" b="1" dirty="0">
            <a:solidFill>
              <a:srgbClr val="0000CC"/>
            </a:solidFill>
          </a:endParaRPr>
        </a:p>
      </dgm:t>
    </dgm:pt>
    <dgm:pt modelId="{ABDC5CCA-1A74-4D03-AE6A-D0320EE2E5F7}" type="parTrans" cxnId="{DB92988C-C6E9-48DB-B52C-B7C86F0F1FC9}">
      <dgm:prSet/>
      <dgm:spPr/>
      <dgm:t>
        <a:bodyPr/>
        <a:lstStyle/>
        <a:p>
          <a:endParaRPr lang="ru-RU"/>
        </a:p>
      </dgm:t>
    </dgm:pt>
    <dgm:pt modelId="{A26232C7-7F39-409C-8FED-4C07EAD3C593}" type="sibTrans" cxnId="{DB92988C-C6E9-48DB-B52C-B7C86F0F1FC9}">
      <dgm:prSet/>
      <dgm:spPr/>
      <dgm:t>
        <a:bodyPr/>
        <a:lstStyle/>
        <a:p>
          <a:endParaRPr lang="ru-RU"/>
        </a:p>
      </dgm:t>
    </dgm:pt>
    <dgm:pt modelId="{F397A5BF-4E7C-45D0-806E-AA0E63A7C09A}" type="pres">
      <dgm:prSet presAssocID="{EACAFBBB-C83B-4147-8E94-B945AEBFFB6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9940D-90FC-4D17-B1FA-722A075C4F7B}" type="pres">
      <dgm:prSet presAssocID="{3029ACB4-0E0C-4DB6-A9AF-C1D5E565A024}" presName="circle1" presStyleLbl="node1" presStyleIdx="0" presStyleCnt="4"/>
      <dgm:spPr/>
    </dgm:pt>
    <dgm:pt modelId="{E9F29459-F08D-4AA4-9FF0-D096038C4C82}" type="pres">
      <dgm:prSet presAssocID="{3029ACB4-0E0C-4DB6-A9AF-C1D5E565A024}" presName="space" presStyleCnt="0"/>
      <dgm:spPr/>
    </dgm:pt>
    <dgm:pt modelId="{AC9B9712-C2E4-45F6-8E16-EFE3063D5FE2}" type="pres">
      <dgm:prSet presAssocID="{3029ACB4-0E0C-4DB6-A9AF-C1D5E565A024}" presName="rect1" presStyleLbl="alignAcc1" presStyleIdx="0" presStyleCnt="4" custScaleY="107174"/>
      <dgm:spPr/>
      <dgm:t>
        <a:bodyPr/>
        <a:lstStyle/>
        <a:p>
          <a:endParaRPr lang="ru-RU"/>
        </a:p>
      </dgm:t>
    </dgm:pt>
    <dgm:pt modelId="{62A7FFE0-B07E-44A4-A5AD-B3B49AC9553C}" type="pres">
      <dgm:prSet presAssocID="{D6EEC66C-0196-4433-A347-96E3023949EE}" presName="vertSpace2" presStyleLbl="node1" presStyleIdx="0" presStyleCnt="4"/>
      <dgm:spPr/>
    </dgm:pt>
    <dgm:pt modelId="{65745F09-7300-421D-B4AC-C74EDDB52361}" type="pres">
      <dgm:prSet presAssocID="{D6EEC66C-0196-4433-A347-96E3023949EE}" presName="circle2" presStyleLbl="node1" presStyleIdx="1" presStyleCnt="4"/>
      <dgm:spPr/>
    </dgm:pt>
    <dgm:pt modelId="{79736B85-4682-46D6-9434-70B373FD023B}" type="pres">
      <dgm:prSet presAssocID="{D6EEC66C-0196-4433-A347-96E3023949EE}" presName="rect2" presStyleLbl="alignAcc1" presStyleIdx="1" presStyleCnt="4"/>
      <dgm:spPr/>
      <dgm:t>
        <a:bodyPr/>
        <a:lstStyle/>
        <a:p>
          <a:endParaRPr lang="ru-RU"/>
        </a:p>
      </dgm:t>
    </dgm:pt>
    <dgm:pt modelId="{3B8E74C2-062D-4777-B3A6-3050BE81A400}" type="pres">
      <dgm:prSet presAssocID="{CBC92ACC-A284-4A72-AA16-5F7065C5AE69}" presName="vertSpace3" presStyleLbl="node1" presStyleIdx="1" presStyleCnt="4"/>
      <dgm:spPr/>
    </dgm:pt>
    <dgm:pt modelId="{CE1B0792-1630-4998-B02B-89A3DD17BA53}" type="pres">
      <dgm:prSet presAssocID="{CBC92ACC-A284-4A72-AA16-5F7065C5AE69}" presName="circle3" presStyleLbl="node1" presStyleIdx="2" presStyleCnt="4"/>
      <dgm:spPr/>
    </dgm:pt>
    <dgm:pt modelId="{8F2E9E8A-ECE7-49F5-9CE5-FFB4AA35D1B9}" type="pres">
      <dgm:prSet presAssocID="{CBC92ACC-A284-4A72-AA16-5F7065C5AE69}" presName="rect3" presStyleLbl="alignAcc1" presStyleIdx="2" presStyleCnt="4"/>
      <dgm:spPr/>
      <dgm:t>
        <a:bodyPr/>
        <a:lstStyle/>
        <a:p>
          <a:endParaRPr lang="ru-RU"/>
        </a:p>
      </dgm:t>
    </dgm:pt>
    <dgm:pt modelId="{402162FC-EC7F-4689-8C7B-90BB52FC9CD8}" type="pres">
      <dgm:prSet presAssocID="{B7868342-7E37-4B3C-A1E6-2A65D499BF39}" presName="vertSpace4" presStyleLbl="node1" presStyleIdx="2" presStyleCnt="4"/>
      <dgm:spPr/>
    </dgm:pt>
    <dgm:pt modelId="{B2B6058E-8D62-43B4-B3FF-47F05F458F37}" type="pres">
      <dgm:prSet presAssocID="{B7868342-7E37-4B3C-A1E6-2A65D499BF39}" presName="circle4" presStyleLbl="node1" presStyleIdx="3" presStyleCnt="4"/>
      <dgm:spPr/>
    </dgm:pt>
    <dgm:pt modelId="{6682DBE9-E8FA-4156-A5F2-3DA7BA8EA78D}" type="pres">
      <dgm:prSet presAssocID="{B7868342-7E37-4B3C-A1E6-2A65D499BF39}" presName="rect4" presStyleLbl="alignAcc1" presStyleIdx="3" presStyleCnt="4"/>
      <dgm:spPr/>
      <dgm:t>
        <a:bodyPr/>
        <a:lstStyle/>
        <a:p>
          <a:endParaRPr lang="ru-RU"/>
        </a:p>
      </dgm:t>
    </dgm:pt>
    <dgm:pt modelId="{95974CA4-B740-495B-BFEA-35E4A2601F40}" type="pres">
      <dgm:prSet presAssocID="{3029ACB4-0E0C-4DB6-A9AF-C1D5E565A02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1A209-6DFC-4760-8272-2778D68A3ACC}" type="pres">
      <dgm:prSet presAssocID="{D6EEC66C-0196-4433-A347-96E3023949EE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0A56A-C655-4870-BDB3-BF9AAD011357}" type="pres">
      <dgm:prSet presAssocID="{CBC92ACC-A284-4A72-AA16-5F7065C5AE6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ED9B4-1CD2-4458-A135-4A94A4F3AEA5}" type="pres">
      <dgm:prSet presAssocID="{B7868342-7E37-4B3C-A1E6-2A65D499BF39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957BA-CAA4-487E-AB23-F9386415FC36}" type="presOf" srcId="{3029ACB4-0E0C-4DB6-A9AF-C1D5E565A024}" destId="{95974CA4-B740-495B-BFEA-35E4A2601F40}" srcOrd="1" destOrd="0" presId="urn:microsoft.com/office/officeart/2005/8/layout/target3"/>
    <dgm:cxn modelId="{DB92988C-C6E9-48DB-B52C-B7C86F0F1FC9}" srcId="{EACAFBBB-C83B-4147-8E94-B945AEBFFB6B}" destId="{D6EEC66C-0196-4433-A347-96E3023949EE}" srcOrd="1" destOrd="0" parTransId="{ABDC5CCA-1A74-4D03-AE6A-D0320EE2E5F7}" sibTransId="{A26232C7-7F39-409C-8FED-4C07EAD3C593}"/>
    <dgm:cxn modelId="{9802C004-E7E2-4703-AE57-E5FCE8DEBC77}" type="presOf" srcId="{CBC92ACC-A284-4A72-AA16-5F7065C5AE69}" destId="{76C0A56A-C655-4870-BDB3-BF9AAD011357}" srcOrd="1" destOrd="0" presId="urn:microsoft.com/office/officeart/2005/8/layout/target3"/>
    <dgm:cxn modelId="{95E0843D-A02C-4E5D-B797-903290805224}" type="presOf" srcId="{CBC92ACC-A284-4A72-AA16-5F7065C5AE69}" destId="{8F2E9E8A-ECE7-49F5-9CE5-FFB4AA35D1B9}" srcOrd="0" destOrd="0" presId="urn:microsoft.com/office/officeart/2005/8/layout/target3"/>
    <dgm:cxn modelId="{E294C6EA-49E2-432C-BAC3-EE8A891589EC}" type="presOf" srcId="{B7868342-7E37-4B3C-A1E6-2A65D499BF39}" destId="{391ED9B4-1CD2-4458-A135-4A94A4F3AEA5}" srcOrd="1" destOrd="0" presId="urn:microsoft.com/office/officeart/2005/8/layout/target3"/>
    <dgm:cxn modelId="{B503A40A-C6D0-47F0-93D7-D251381EE78C}" type="presOf" srcId="{D6EEC66C-0196-4433-A347-96E3023949EE}" destId="{79736B85-4682-46D6-9434-70B373FD023B}" srcOrd="0" destOrd="0" presId="urn:microsoft.com/office/officeart/2005/8/layout/target3"/>
    <dgm:cxn modelId="{40CD5ABE-D320-4AFD-9BD6-E00ADC0093AA}" type="presOf" srcId="{B7868342-7E37-4B3C-A1E6-2A65D499BF39}" destId="{6682DBE9-E8FA-4156-A5F2-3DA7BA8EA78D}" srcOrd="0" destOrd="0" presId="urn:microsoft.com/office/officeart/2005/8/layout/target3"/>
    <dgm:cxn modelId="{A794C01C-536D-4C04-B59A-9E5E4CF4DDE5}" srcId="{EACAFBBB-C83B-4147-8E94-B945AEBFFB6B}" destId="{B7868342-7E37-4B3C-A1E6-2A65D499BF39}" srcOrd="3" destOrd="0" parTransId="{E13FEF71-B986-4A27-B153-52404E2166E1}" sibTransId="{7C10180B-8A66-49EC-AFCD-93D8A0C79D44}"/>
    <dgm:cxn modelId="{4A38183A-B65F-407F-AA2B-BE92A95BAFEF}" srcId="{EACAFBBB-C83B-4147-8E94-B945AEBFFB6B}" destId="{3029ACB4-0E0C-4DB6-A9AF-C1D5E565A024}" srcOrd="0" destOrd="0" parTransId="{1C43524A-CDFD-49D9-B147-9CF5C6917262}" sibTransId="{56961DFC-30A4-4652-A28C-6DC3D7EB8477}"/>
    <dgm:cxn modelId="{7AF7B72C-0B19-4529-A261-D3B508CCC9E6}" type="presOf" srcId="{EACAFBBB-C83B-4147-8E94-B945AEBFFB6B}" destId="{F397A5BF-4E7C-45D0-806E-AA0E63A7C09A}" srcOrd="0" destOrd="0" presId="urn:microsoft.com/office/officeart/2005/8/layout/target3"/>
    <dgm:cxn modelId="{0E3AF157-E29B-4C1C-875D-847AC5D8B37A}" type="presOf" srcId="{D6EEC66C-0196-4433-A347-96E3023949EE}" destId="{50F1A209-6DFC-4760-8272-2778D68A3ACC}" srcOrd="1" destOrd="0" presId="urn:microsoft.com/office/officeart/2005/8/layout/target3"/>
    <dgm:cxn modelId="{ADAE6BF2-7DD6-4383-9E26-A67EA85870B6}" type="presOf" srcId="{3029ACB4-0E0C-4DB6-A9AF-C1D5E565A024}" destId="{AC9B9712-C2E4-45F6-8E16-EFE3063D5FE2}" srcOrd="0" destOrd="0" presId="urn:microsoft.com/office/officeart/2005/8/layout/target3"/>
    <dgm:cxn modelId="{4DE48B25-5026-4957-8AC1-8139C82A57D2}" srcId="{EACAFBBB-C83B-4147-8E94-B945AEBFFB6B}" destId="{CBC92ACC-A284-4A72-AA16-5F7065C5AE69}" srcOrd="2" destOrd="0" parTransId="{1781DA0D-C7B7-492C-AB1E-C5F3DEFEDFAC}" sibTransId="{19AB92E6-3421-466E-B978-16575089AA9D}"/>
    <dgm:cxn modelId="{454DD026-C521-416E-8F2F-AB978FE175F5}" type="presParOf" srcId="{F397A5BF-4E7C-45D0-806E-AA0E63A7C09A}" destId="{4609940D-90FC-4D17-B1FA-722A075C4F7B}" srcOrd="0" destOrd="0" presId="urn:microsoft.com/office/officeart/2005/8/layout/target3"/>
    <dgm:cxn modelId="{FA018142-D0F8-4D6F-B014-CEB9811D3564}" type="presParOf" srcId="{F397A5BF-4E7C-45D0-806E-AA0E63A7C09A}" destId="{E9F29459-F08D-4AA4-9FF0-D096038C4C82}" srcOrd="1" destOrd="0" presId="urn:microsoft.com/office/officeart/2005/8/layout/target3"/>
    <dgm:cxn modelId="{8ABF2308-FCC4-4790-9768-437527002BE9}" type="presParOf" srcId="{F397A5BF-4E7C-45D0-806E-AA0E63A7C09A}" destId="{AC9B9712-C2E4-45F6-8E16-EFE3063D5FE2}" srcOrd="2" destOrd="0" presId="urn:microsoft.com/office/officeart/2005/8/layout/target3"/>
    <dgm:cxn modelId="{95A12C1E-5F89-4D84-8E0C-384D93B59376}" type="presParOf" srcId="{F397A5BF-4E7C-45D0-806E-AA0E63A7C09A}" destId="{62A7FFE0-B07E-44A4-A5AD-B3B49AC9553C}" srcOrd="3" destOrd="0" presId="urn:microsoft.com/office/officeart/2005/8/layout/target3"/>
    <dgm:cxn modelId="{BC25744D-3F81-4BBC-921F-C1C2065D4980}" type="presParOf" srcId="{F397A5BF-4E7C-45D0-806E-AA0E63A7C09A}" destId="{65745F09-7300-421D-B4AC-C74EDDB52361}" srcOrd="4" destOrd="0" presId="urn:microsoft.com/office/officeart/2005/8/layout/target3"/>
    <dgm:cxn modelId="{5891775F-DBCD-4657-A61E-C97E31C3CC19}" type="presParOf" srcId="{F397A5BF-4E7C-45D0-806E-AA0E63A7C09A}" destId="{79736B85-4682-46D6-9434-70B373FD023B}" srcOrd="5" destOrd="0" presId="urn:microsoft.com/office/officeart/2005/8/layout/target3"/>
    <dgm:cxn modelId="{4F1229DE-AC5E-4E8A-A3B4-D2B04E9BD74F}" type="presParOf" srcId="{F397A5BF-4E7C-45D0-806E-AA0E63A7C09A}" destId="{3B8E74C2-062D-4777-B3A6-3050BE81A400}" srcOrd="6" destOrd="0" presId="urn:microsoft.com/office/officeart/2005/8/layout/target3"/>
    <dgm:cxn modelId="{72C02832-72BA-47FF-80B1-493CBD9355A6}" type="presParOf" srcId="{F397A5BF-4E7C-45D0-806E-AA0E63A7C09A}" destId="{CE1B0792-1630-4998-B02B-89A3DD17BA53}" srcOrd="7" destOrd="0" presId="urn:microsoft.com/office/officeart/2005/8/layout/target3"/>
    <dgm:cxn modelId="{69563C21-2B34-4FC2-8097-DD518E6DF660}" type="presParOf" srcId="{F397A5BF-4E7C-45D0-806E-AA0E63A7C09A}" destId="{8F2E9E8A-ECE7-49F5-9CE5-FFB4AA35D1B9}" srcOrd="8" destOrd="0" presId="urn:microsoft.com/office/officeart/2005/8/layout/target3"/>
    <dgm:cxn modelId="{A7DBF6F2-F736-4D77-BAE5-98EA2F1B2E47}" type="presParOf" srcId="{F397A5BF-4E7C-45D0-806E-AA0E63A7C09A}" destId="{402162FC-EC7F-4689-8C7B-90BB52FC9CD8}" srcOrd="9" destOrd="0" presId="urn:microsoft.com/office/officeart/2005/8/layout/target3"/>
    <dgm:cxn modelId="{F62DD75B-F2C5-4A41-867F-CEB0D8AACF04}" type="presParOf" srcId="{F397A5BF-4E7C-45D0-806E-AA0E63A7C09A}" destId="{B2B6058E-8D62-43B4-B3FF-47F05F458F37}" srcOrd="10" destOrd="0" presId="urn:microsoft.com/office/officeart/2005/8/layout/target3"/>
    <dgm:cxn modelId="{C1A48BAB-B594-4C4C-803B-B27F6DED43AA}" type="presParOf" srcId="{F397A5BF-4E7C-45D0-806E-AA0E63A7C09A}" destId="{6682DBE9-E8FA-4156-A5F2-3DA7BA8EA78D}" srcOrd="11" destOrd="0" presId="urn:microsoft.com/office/officeart/2005/8/layout/target3"/>
    <dgm:cxn modelId="{D6E9A633-4715-4799-BBD7-E58B38C79EB6}" type="presParOf" srcId="{F397A5BF-4E7C-45D0-806E-AA0E63A7C09A}" destId="{95974CA4-B740-495B-BFEA-35E4A2601F40}" srcOrd="12" destOrd="0" presId="urn:microsoft.com/office/officeart/2005/8/layout/target3"/>
    <dgm:cxn modelId="{2536D0F9-6F8B-443F-AA6D-7C57552E5C2C}" type="presParOf" srcId="{F397A5BF-4E7C-45D0-806E-AA0E63A7C09A}" destId="{50F1A209-6DFC-4760-8272-2778D68A3ACC}" srcOrd="13" destOrd="0" presId="urn:microsoft.com/office/officeart/2005/8/layout/target3"/>
    <dgm:cxn modelId="{3BF3D7CD-F740-407F-AB0F-4B9568292B86}" type="presParOf" srcId="{F397A5BF-4E7C-45D0-806E-AA0E63A7C09A}" destId="{76C0A56A-C655-4870-BDB3-BF9AAD011357}" srcOrd="14" destOrd="0" presId="urn:microsoft.com/office/officeart/2005/8/layout/target3"/>
    <dgm:cxn modelId="{3C014092-159A-4937-9216-3E27F4C6F157}" type="presParOf" srcId="{F397A5BF-4E7C-45D0-806E-AA0E63A7C09A}" destId="{391ED9B4-1CD2-4458-A135-4A94A4F3AEA5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F961B-7945-444A-A8BF-8D37ACCD338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F67FA4-043F-49BF-96D5-D5007027915F}">
      <dgm:prSet phldrT="[Текст]"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Угроза отмены ускоренной амортизации</a:t>
          </a:r>
          <a:endParaRPr lang="ru-RU" b="1" dirty="0">
            <a:solidFill>
              <a:srgbClr val="0000CC"/>
            </a:solidFill>
          </a:endParaRPr>
        </a:p>
      </dgm:t>
    </dgm:pt>
    <dgm:pt modelId="{FA6FB78D-A3EB-4187-9277-FBB1D3AA56D1}" type="parTrans" cxnId="{32370053-6D2C-48F6-ADD4-F651DFAFC658}">
      <dgm:prSet/>
      <dgm:spPr/>
      <dgm:t>
        <a:bodyPr/>
        <a:lstStyle/>
        <a:p>
          <a:endParaRPr lang="ru-RU"/>
        </a:p>
      </dgm:t>
    </dgm:pt>
    <dgm:pt modelId="{87CB99F5-1D12-4959-A785-79D826B27AC7}" type="sibTrans" cxnId="{32370053-6D2C-48F6-ADD4-F651DFAFC658}">
      <dgm:prSet/>
      <dgm:spPr/>
      <dgm:t>
        <a:bodyPr/>
        <a:lstStyle/>
        <a:p>
          <a:endParaRPr lang="ru-RU"/>
        </a:p>
      </dgm:t>
    </dgm:pt>
    <dgm:pt modelId="{9D3DD11E-FA03-44C4-8C03-A411103D3236}">
      <dgm:prSet phldrT="[Текст]"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Закон о Лизинге</a:t>
          </a:r>
          <a:endParaRPr lang="ru-RU" b="1" dirty="0">
            <a:solidFill>
              <a:srgbClr val="0000CC"/>
            </a:solidFill>
          </a:endParaRPr>
        </a:p>
      </dgm:t>
    </dgm:pt>
    <dgm:pt modelId="{FB007FF1-B051-4BAE-8CD3-F86DF70F6068}" type="parTrans" cxnId="{ACB98F25-E0D8-4602-BA0F-BA763D919D11}">
      <dgm:prSet/>
      <dgm:spPr/>
      <dgm:t>
        <a:bodyPr/>
        <a:lstStyle/>
        <a:p>
          <a:endParaRPr lang="ru-RU"/>
        </a:p>
      </dgm:t>
    </dgm:pt>
    <dgm:pt modelId="{8AF40D6B-FA91-47E5-A703-F9052B6E19BB}" type="sibTrans" cxnId="{ACB98F25-E0D8-4602-BA0F-BA763D919D11}">
      <dgm:prSet/>
      <dgm:spPr/>
      <dgm:t>
        <a:bodyPr/>
        <a:lstStyle/>
        <a:p>
          <a:endParaRPr lang="ru-RU"/>
        </a:p>
      </dgm:t>
    </dgm:pt>
    <dgm:pt modelId="{857E899F-16FB-4C0B-88B1-77D16C5124F2}">
      <dgm:prSet phldrT="[Текст]"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Третейский суд </a:t>
          </a:r>
        </a:p>
        <a:p>
          <a:r>
            <a:rPr lang="ru-RU" b="1" dirty="0" smtClean="0">
              <a:solidFill>
                <a:srgbClr val="0000CC"/>
              </a:solidFill>
            </a:rPr>
            <a:t>при ОЛА</a:t>
          </a:r>
          <a:endParaRPr lang="ru-RU" b="1" dirty="0">
            <a:solidFill>
              <a:srgbClr val="0000CC"/>
            </a:solidFill>
          </a:endParaRPr>
        </a:p>
      </dgm:t>
    </dgm:pt>
    <dgm:pt modelId="{3C49F102-63AF-4B98-A0BB-0F9CFA40B525}" type="parTrans" cxnId="{89E6B828-BE65-480A-9F54-515A86AACC8D}">
      <dgm:prSet/>
      <dgm:spPr/>
      <dgm:t>
        <a:bodyPr/>
        <a:lstStyle/>
        <a:p>
          <a:endParaRPr lang="ru-RU"/>
        </a:p>
      </dgm:t>
    </dgm:pt>
    <dgm:pt modelId="{706598EE-D5C0-4AAE-A2E3-5A81C541145F}" type="sibTrans" cxnId="{89E6B828-BE65-480A-9F54-515A86AACC8D}">
      <dgm:prSet/>
      <dgm:spPr/>
      <dgm:t>
        <a:bodyPr/>
        <a:lstStyle/>
        <a:p>
          <a:endParaRPr lang="ru-RU"/>
        </a:p>
      </dgm:t>
    </dgm:pt>
    <dgm:pt modelId="{2E544F64-2446-4977-9419-055779D26943}">
      <dgm:prSet phldrT="[Текст]"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Обучение </a:t>
          </a:r>
          <a:r>
            <a:rPr lang="ru-RU" b="1" dirty="0" err="1" smtClean="0">
              <a:solidFill>
                <a:srgbClr val="0000CC"/>
              </a:solidFill>
            </a:rPr>
            <a:t>Росфинмониторинг</a:t>
          </a:r>
          <a:endParaRPr lang="ru-RU" b="1" dirty="0">
            <a:solidFill>
              <a:srgbClr val="0000CC"/>
            </a:solidFill>
          </a:endParaRPr>
        </a:p>
      </dgm:t>
    </dgm:pt>
    <dgm:pt modelId="{D87000EA-4731-46A0-97DD-38A8115CCCDF}" type="parTrans" cxnId="{940A7B20-D7A3-467B-B7AF-4AAF614F3638}">
      <dgm:prSet/>
      <dgm:spPr/>
      <dgm:t>
        <a:bodyPr/>
        <a:lstStyle/>
        <a:p>
          <a:endParaRPr lang="ru-RU"/>
        </a:p>
      </dgm:t>
    </dgm:pt>
    <dgm:pt modelId="{8AAB07B2-953E-4565-9855-A603BD6C7E12}" type="sibTrans" cxnId="{940A7B20-D7A3-467B-B7AF-4AAF614F3638}">
      <dgm:prSet/>
      <dgm:spPr/>
      <dgm:t>
        <a:bodyPr/>
        <a:lstStyle/>
        <a:p>
          <a:endParaRPr lang="ru-RU"/>
        </a:p>
      </dgm:t>
    </dgm:pt>
    <dgm:pt modelId="{A35D34B4-91D4-4956-83A9-8B84C3C664B0}">
      <dgm:prSet phldrT="[Текст]"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Статистика</a:t>
          </a:r>
          <a:endParaRPr lang="ru-RU" b="1" dirty="0">
            <a:solidFill>
              <a:srgbClr val="0000CC"/>
            </a:solidFill>
          </a:endParaRPr>
        </a:p>
      </dgm:t>
    </dgm:pt>
    <dgm:pt modelId="{0CAB5A81-9A1A-40B6-89E3-2BFA155B842E}" type="parTrans" cxnId="{6D3DF281-832B-434B-B3D8-9089F49395E2}">
      <dgm:prSet/>
      <dgm:spPr/>
      <dgm:t>
        <a:bodyPr/>
        <a:lstStyle/>
        <a:p>
          <a:endParaRPr lang="ru-RU"/>
        </a:p>
      </dgm:t>
    </dgm:pt>
    <dgm:pt modelId="{A770C237-A2DE-4231-A565-F3EDB17C3009}" type="sibTrans" cxnId="{6D3DF281-832B-434B-B3D8-9089F49395E2}">
      <dgm:prSet/>
      <dgm:spPr/>
      <dgm:t>
        <a:bodyPr/>
        <a:lstStyle/>
        <a:p>
          <a:endParaRPr lang="ru-RU"/>
        </a:p>
      </dgm:t>
    </dgm:pt>
    <dgm:pt modelId="{EBE028CD-E526-4859-8C5D-73774AAC23E4}">
      <dgm:prSet phldrT="[Текст]"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  <a:effectLst/>
            </a:rPr>
            <a:t>Безопасность</a:t>
          </a:r>
          <a:endParaRPr lang="ru-RU" b="1" dirty="0">
            <a:solidFill>
              <a:srgbClr val="0000CC"/>
            </a:solidFill>
            <a:effectLst/>
          </a:endParaRPr>
        </a:p>
      </dgm:t>
    </dgm:pt>
    <dgm:pt modelId="{63A6365D-A082-4DB5-A2E8-A82904B694C0}" type="parTrans" cxnId="{8D910E0C-9A20-4D52-882B-C5AED885459F}">
      <dgm:prSet/>
      <dgm:spPr/>
      <dgm:t>
        <a:bodyPr/>
        <a:lstStyle/>
        <a:p>
          <a:endParaRPr lang="ru-RU"/>
        </a:p>
      </dgm:t>
    </dgm:pt>
    <dgm:pt modelId="{6F44203F-443E-440A-8508-063B9DD66CA0}" type="sibTrans" cxnId="{8D910E0C-9A20-4D52-882B-C5AED885459F}">
      <dgm:prSet/>
      <dgm:spPr/>
      <dgm:t>
        <a:bodyPr/>
        <a:lstStyle/>
        <a:p>
          <a:endParaRPr lang="ru-RU"/>
        </a:p>
      </dgm:t>
    </dgm:pt>
    <dgm:pt modelId="{C2B6034B-1793-4336-AE5F-3DFBEB4EEBF9}" type="pres">
      <dgm:prSet presAssocID="{A3BF961B-7945-444A-A8BF-8D37ACCD33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05F935-F626-43C5-9164-1BEB8139CC06}" type="pres">
      <dgm:prSet presAssocID="{A6F67FA4-043F-49BF-96D5-D5007027915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445F3-55DD-436B-917D-E8E8C0EE59E9}" type="pres">
      <dgm:prSet presAssocID="{87CB99F5-1D12-4959-A785-79D826B27AC7}" presName="sibTrans" presStyleCnt="0"/>
      <dgm:spPr/>
    </dgm:pt>
    <dgm:pt modelId="{7C285FF5-CFDD-4F72-AA58-72270C438688}" type="pres">
      <dgm:prSet presAssocID="{9D3DD11E-FA03-44C4-8C03-A411103D323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ADFD2-B513-4426-999A-D5A24E3CF556}" type="pres">
      <dgm:prSet presAssocID="{8AF40D6B-FA91-47E5-A703-F9052B6E19BB}" presName="sibTrans" presStyleCnt="0"/>
      <dgm:spPr/>
    </dgm:pt>
    <dgm:pt modelId="{8580635D-F2B8-4028-B925-D96A5A718D69}" type="pres">
      <dgm:prSet presAssocID="{857E899F-16FB-4C0B-88B1-77D16C5124F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245CB-3C32-40DB-A27A-490198124325}" type="pres">
      <dgm:prSet presAssocID="{706598EE-D5C0-4AAE-A2E3-5A81C541145F}" presName="sibTrans" presStyleCnt="0"/>
      <dgm:spPr/>
    </dgm:pt>
    <dgm:pt modelId="{6E8EFE93-384E-465B-BAEC-DA79F968DB80}" type="pres">
      <dgm:prSet presAssocID="{2E544F64-2446-4977-9419-055779D2694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3313E-FE72-48F4-84AC-7C9DA4C9CF15}" type="pres">
      <dgm:prSet presAssocID="{8AAB07B2-953E-4565-9855-A603BD6C7E12}" presName="sibTrans" presStyleCnt="0"/>
      <dgm:spPr/>
    </dgm:pt>
    <dgm:pt modelId="{16DFE129-3CF0-423E-A7E2-21F3AB0425AC}" type="pres">
      <dgm:prSet presAssocID="{A35D34B4-91D4-4956-83A9-8B84C3C664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33C5E-0107-4160-8297-AD9B85A75BC2}" type="pres">
      <dgm:prSet presAssocID="{A770C237-A2DE-4231-A565-F3EDB17C3009}" presName="sibTrans" presStyleCnt="0"/>
      <dgm:spPr/>
    </dgm:pt>
    <dgm:pt modelId="{B36F9517-3AA0-4FE5-931E-AF3B98ABC681}" type="pres">
      <dgm:prSet presAssocID="{EBE028CD-E526-4859-8C5D-73774AAC23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3DF281-832B-434B-B3D8-9089F49395E2}" srcId="{A3BF961B-7945-444A-A8BF-8D37ACCD338A}" destId="{A35D34B4-91D4-4956-83A9-8B84C3C664B0}" srcOrd="4" destOrd="0" parTransId="{0CAB5A81-9A1A-40B6-89E3-2BFA155B842E}" sibTransId="{A770C237-A2DE-4231-A565-F3EDB17C3009}"/>
    <dgm:cxn modelId="{940A7B20-D7A3-467B-B7AF-4AAF614F3638}" srcId="{A3BF961B-7945-444A-A8BF-8D37ACCD338A}" destId="{2E544F64-2446-4977-9419-055779D26943}" srcOrd="3" destOrd="0" parTransId="{D87000EA-4731-46A0-97DD-38A8115CCCDF}" sibTransId="{8AAB07B2-953E-4565-9855-A603BD6C7E12}"/>
    <dgm:cxn modelId="{F8D3DDB2-DC88-4B28-8AAF-9E9CA575483D}" type="presOf" srcId="{9D3DD11E-FA03-44C4-8C03-A411103D3236}" destId="{7C285FF5-CFDD-4F72-AA58-72270C438688}" srcOrd="0" destOrd="0" presId="urn:microsoft.com/office/officeart/2005/8/layout/default#1"/>
    <dgm:cxn modelId="{C0898052-9655-4FD4-8649-0EA94374CCD0}" type="presOf" srcId="{2E544F64-2446-4977-9419-055779D26943}" destId="{6E8EFE93-384E-465B-BAEC-DA79F968DB80}" srcOrd="0" destOrd="0" presId="urn:microsoft.com/office/officeart/2005/8/layout/default#1"/>
    <dgm:cxn modelId="{276FC941-E602-4CBE-AAF9-D12FB11F0231}" type="presOf" srcId="{857E899F-16FB-4C0B-88B1-77D16C5124F2}" destId="{8580635D-F2B8-4028-B925-D96A5A718D69}" srcOrd="0" destOrd="0" presId="urn:microsoft.com/office/officeart/2005/8/layout/default#1"/>
    <dgm:cxn modelId="{0479B584-2388-4002-A8D7-9E09D120A52F}" type="presOf" srcId="{A6F67FA4-043F-49BF-96D5-D5007027915F}" destId="{2105F935-F626-43C5-9164-1BEB8139CC06}" srcOrd="0" destOrd="0" presId="urn:microsoft.com/office/officeart/2005/8/layout/default#1"/>
    <dgm:cxn modelId="{89E6B828-BE65-480A-9F54-515A86AACC8D}" srcId="{A3BF961B-7945-444A-A8BF-8D37ACCD338A}" destId="{857E899F-16FB-4C0B-88B1-77D16C5124F2}" srcOrd="2" destOrd="0" parTransId="{3C49F102-63AF-4B98-A0BB-0F9CFA40B525}" sibTransId="{706598EE-D5C0-4AAE-A2E3-5A81C541145F}"/>
    <dgm:cxn modelId="{ACB98F25-E0D8-4602-BA0F-BA763D919D11}" srcId="{A3BF961B-7945-444A-A8BF-8D37ACCD338A}" destId="{9D3DD11E-FA03-44C4-8C03-A411103D3236}" srcOrd="1" destOrd="0" parTransId="{FB007FF1-B051-4BAE-8CD3-F86DF70F6068}" sibTransId="{8AF40D6B-FA91-47E5-A703-F9052B6E19BB}"/>
    <dgm:cxn modelId="{8D910E0C-9A20-4D52-882B-C5AED885459F}" srcId="{A3BF961B-7945-444A-A8BF-8D37ACCD338A}" destId="{EBE028CD-E526-4859-8C5D-73774AAC23E4}" srcOrd="5" destOrd="0" parTransId="{63A6365D-A082-4DB5-A2E8-A82904B694C0}" sibTransId="{6F44203F-443E-440A-8508-063B9DD66CA0}"/>
    <dgm:cxn modelId="{8BFDC9BE-E6FC-40C9-8ECD-C3F019ACAD14}" type="presOf" srcId="{A3BF961B-7945-444A-A8BF-8D37ACCD338A}" destId="{C2B6034B-1793-4336-AE5F-3DFBEB4EEBF9}" srcOrd="0" destOrd="0" presId="urn:microsoft.com/office/officeart/2005/8/layout/default#1"/>
    <dgm:cxn modelId="{32370053-6D2C-48F6-ADD4-F651DFAFC658}" srcId="{A3BF961B-7945-444A-A8BF-8D37ACCD338A}" destId="{A6F67FA4-043F-49BF-96D5-D5007027915F}" srcOrd="0" destOrd="0" parTransId="{FA6FB78D-A3EB-4187-9277-FBB1D3AA56D1}" sibTransId="{87CB99F5-1D12-4959-A785-79D826B27AC7}"/>
    <dgm:cxn modelId="{DE7F6F46-A87C-4B9C-921E-8B7ECC989703}" type="presOf" srcId="{EBE028CD-E526-4859-8C5D-73774AAC23E4}" destId="{B36F9517-3AA0-4FE5-931E-AF3B98ABC681}" srcOrd="0" destOrd="0" presId="urn:microsoft.com/office/officeart/2005/8/layout/default#1"/>
    <dgm:cxn modelId="{304FD472-6D61-44F2-AF90-6D19192FFFC2}" type="presOf" srcId="{A35D34B4-91D4-4956-83A9-8B84C3C664B0}" destId="{16DFE129-3CF0-423E-A7E2-21F3AB0425AC}" srcOrd="0" destOrd="0" presId="urn:microsoft.com/office/officeart/2005/8/layout/default#1"/>
    <dgm:cxn modelId="{B4FAC28F-F2E3-40D2-8232-845238AED04A}" type="presParOf" srcId="{C2B6034B-1793-4336-AE5F-3DFBEB4EEBF9}" destId="{2105F935-F626-43C5-9164-1BEB8139CC06}" srcOrd="0" destOrd="0" presId="urn:microsoft.com/office/officeart/2005/8/layout/default#1"/>
    <dgm:cxn modelId="{14A822B9-85C5-4CDD-966A-12274E87B2F0}" type="presParOf" srcId="{C2B6034B-1793-4336-AE5F-3DFBEB4EEBF9}" destId="{9AE445F3-55DD-436B-917D-E8E8C0EE59E9}" srcOrd="1" destOrd="0" presId="urn:microsoft.com/office/officeart/2005/8/layout/default#1"/>
    <dgm:cxn modelId="{1E4A5434-6EB9-4C35-95A5-AA29F253FAB0}" type="presParOf" srcId="{C2B6034B-1793-4336-AE5F-3DFBEB4EEBF9}" destId="{7C285FF5-CFDD-4F72-AA58-72270C438688}" srcOrd="2" destOrd="0" presId="urn:microsoft.com/office/officeart/2005/8/layout/default#1"/>
    <dgm:cxn modelId="{D0155761-C32E-4322-8383-43353AE6E641}" type="presParOf" srcId="{C2B6034B-1793-4336-AE5F-3DFBEB4EEBF9}" destId="{2B1ADFD2-B513-4426-999A-D5A24E3CF556}" srcOrd="3" destOrd="0" presId="urn:microsoft.com/office/officeart/2005/8/layout/default#1"/>
    <dgm:cxn modelId="{B57FCD8F-D8AF-4813-B171-86853911666E}" type="presParOf" srcId="{C2B6034B-1793-4336-AE5F-3DFBEB4EEBF9}" destId="{8580635D-F2B8-4028-B925-D96A5A718D69}" srcOrd="4" destOrd="0" presId="urn:microsoft.com/office/officeart/2005/8/layout/default#1"/>
    <dgm:cxn modelId="{E9F0A6D5-85DB-4765-B12F-19AB4EBEF925}" type="presParOf" srcId="{C2B6034B-1793-4336-AE5F-3DFBEB4EEBF9}" destId="{B9D245CB-3C32-40DB-A27A-490198124325}" srcOrd="5" destOrd="0" presId="urn:microsoft.com/office/officeart/2005/8/layout/default#1"/>
    <dgm:cxn modelId="{CDBB3714-5D7E-40BF-97CB-9A9E0FDC1F4B}" type="presParOf" srcId="{C2B6034B-1793-4336-AE5F-3DFBEB4EEBF9}" destId="{6E8EFE93-384E-465B-BAEC-DA79F968DB80}" srcOrd="6" destOrd="0" presId="urn:microsoft.com/office/officeart/2005/8/layout/default#1"/>
    <dgm:cxn modelId="{475EDA11-49ED-49F0-A949-B9764373FDC4}" type="presParOf" srcId="{C2B6034B-1793-4336-AE5F-3DFBEB4EEBF9}" destId="{5243313E-FE72-48F4-84AC-7C9DA4C9CF15}" srcOrd="7" destOrd="0" presId="urn:microsoft.com/office/officeart/2005/8/layout/default#1"/>
    <dgm:cxn modelId="{C51FBDA6-04AC-4EF8-9BAD-33414CD40F6D}" type="presParOf" srcId="{C2B6034B-1793-4336-AE5F-3DFBEB4EEBF9}" destId="{16DFE129-3CF0-423E-A7E2-21F3AB0425AC}" srcOrd="8" destOrd="0" presId="urn:microsoft.com/office/officeart/2005/8/layout/default#1"/>
    <dgm:cxn modelId="{0F9553EC-FEC6-4F8C-B2D4-C40DB6289270}" type="presParOf" srcId="{C2B6034B-1793-4336-AE5F-3DFBEB4EEBF9}" destId="{8FF33C5E-0107-4160-8297-AD9B85A75BC2}" srcOrd="9" destOrd="0" presId="urn:microsoft.com/office/officeart/2005/8/layout/default#1"/>
    <dgm:cxn modelId="{8B2FEFDF-ED42-4E3B-A12B-8A2956838A4E}" type="presParOf" srcId="{C2B6034B-1793-4336-AE5F-3DFBEB4EEBF9}" destId="{B36F9517-3AA0-4FE5-931E-AF3B98ABC681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09940D-90FC-4D17-B1FA-722A075C4F7B}">
      <dsp:nvSpPr>
        <dsp:cNvPr id="0" name=""/>
        <dsp:cNvSpPr/>
      </dsp:nvSpPr>
      <dsp:spPr>
        <a:xfrm>
          <a:off x="0" y="108011"/>
          <a:ext cx="4320480" cy="43204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B9712-C2E4-45F6-8E16-EFE3063D5FE2}">
      <dsp:nvSpPr>
        <dsp:cNvPr id="0" name=""/>
        <dsp:cNvSpPr/>
      </dsp:nvSpPr>
      <dsp:spPr>
        <a:xfrm>
          <a:off x="2160240" y="-46963"/>
          <a:ext cx="5040559" cy="46304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0000CC"/>
              </a:solidFill>
            </a:rPr>
            <a:t>Представление и защита интересов отрасли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160240" y="-46963"/>
        <a:ext cx="5040559" cy="983966"/>
      </dsp:txXfrm>
    </dsp:sp>
    <dsp:sp modelId="{65745F09-7300-421D-B4AC-C74EDDB52361}">
      <dsp:nvSpPr>
        <dsp:cNvPr id="0" name=""/>
        <dsp:cNvSpPr/>
      </dsp:nvSpPr>
      <dsp:spPr>
        <a:xfrm>
          <a:off x="567063" y="1026113"/>
          <a:ext cx="3186354" cy="31863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36B85-4682-46D6-9434-70B373FD023B}">
      <dsp:nvSpPr>
        <dsp:cNvPr id="0" name=""/>
        <dsp:cNvSpPr/>
      </dsp:nvSpPr>
      <dsp:spPr>
        <a:xfrm>
          <a:off x="2160240" y="1026113"/>
          <a:ext cx="5040559" cy="31863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00CC"/>
              </a:solidFill>
            </a:rPr>
            <a:t>Глобальная площадка по обмену опытом и информацией </a:t>
          </a:r>
          <a:endParaRPr lang="ru-RU" sz="2300" b="1" kern="1200" dirty="0">
            <a:solidFill>
              <a:srgbClr val="0000CC"/>
            </a:solidFill>
          </a:endParaRPr>
        </a:p>
      </dsp:txBody>
      <dsp:txXfrm>
        <a:off x="2160240" y="1026113"/>
        <a:ext cx="5040559" cy="918102"/>
      </dsp:txXfrm>
    </dsp:sp>
    <dsp:sp modelId="{CE1B0792-1630-4998-B02B-89A3DD17BA53}">
      <dsp:nvSpPr>
        <dsp:cNvPr id="0" name=""/>
        <dsp:cNvSpPr/>
      </dsp:nvSpPr>
      <dsp:spPr>
        <a:xfrm>
          <a:off x="1134126" y="1944215"/>
          <a:ext cx="2052228" cy="20522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E9E8A-ECE7-49F5-9CE5-FFB4AA35D1B9}">
      <dsp:nvSpPr>
        <dsp:cNvPr id="0" name=""/>
        <dsp:cNvSpPr/>
      </dsp:nvSpPr>
      <dsp:spPr>
        <a:xfrm>
          <a:off x="2160240" y="1944215"/>
          <a:ext cx="5040559" cy="20522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00CC"/>
              </a:solidFill>
            </a:rPr>
            <a:t>Повышение квалификации и образование</a:t>
          </a:r>
          <a:endParaRPr lang="ru-RU" sz="2300" b="1" kern="1200" dirty="0">
            <a:solidFill>
              <a:srgbClr val="0000CC"/>
            </a:solidFill>
          </a:endParaRPr>
        </a:p>
      </dsp:txBody>
      <dsp:txXfrm>
        <a:off x="2160240" y="1944215"/>
        <a:ext cx="5040559" cy="918102"/>
      </dsp:txXfrm>
    </dsp:sp>
    <dsp:sp modelId="{B2B6058E-8D62-43B4-B3FF-47F05F458F37}">
      <dsp:nvSpPr>
        <dsp:cNvPr id="0" name=""/>
        <dsp:cNvSpPr/>
      </dsp:nvSpPr>
      <dsp:spPr>
        <a:xfrm>
          <a:off x="1701189" y="2862317"/>
          <a:ext cx="918102" cy="9181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2DBE9-E8FA-4156-A5F2-3DA7BA8EA78D}">
      <dsp:nvSpPr>
        <dsp:cNvPr id="0" name=""/>
        <dsp:cNvSpPr/>
      </dsp:nvSpPr>
      <dsp:spPr>
        <a:xfrm>
          <a:off x="2160240" y="2862317"/>
          <a:ext cx="5040559" cy="9181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00CC"/>
              </a:solidFill>
            </a:rPr>
            <a:t>Дополнительные услуги</a:t>
          </a:r>
          <a:endParaRPr lang="ru-RU" sz="2300" b="1" kern="1200" dirty="0">
            <a:solidFill>
              <a:srgbClr val="0000CC"/>
            </a:solidFill>
          </a:endParaRPr>
        </a:p>
      </dsp:txBody>
      <dsp:txXfrm>
        <a:off x="2160240" y="2862317"/>
        <a:ext cx="5040559" cy="9181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05F935-F626-43C5-9164-1BEB8139CC06}">
      <dsp:nvSpPr>
        <dsp:cNvPr id="0" name=""/>
        <dsp:cNvSpPr/>
      </dsp:nvSpPr>
      <dsp:spPr>
        <a:xfrm>
          <a:off x="0" y="178894"/>
          <a:ext cx="2272752" cy="1363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CC"/>
              </a:solidFill>
            </a:rPr>
            <a:t>Угроза отмены ускоренной амортизации</a:t>
          </a:r>
          <a:endParaRPr lang="ru-RU" sz="1700" b="1" kern="1200" dirty="0">
            <a:solidFill>
              <a:srgbClr val="0000CC"/>
            </a:solidFill>
          </a:endParaRPr>
        </a:p>
      </dsp:txBody>
      <dsp:txXfrm>
        <a:off x="0" y="178894"/>
        <a:ext cx="2272752" cy="1363651"/>
      </dsp:txXfrm>
    </dsp:sp>
    <dsp:sp modelId="{7C285FF5-CFDD-4F72-AA58-72270C438688}">
      <dsp:nvSpPr>
        <dsp:cNvPr id="0" name=""/>
        <dsp:cNvSpPr/>
      </dsp:nvSpPr>
      <dsp:spPr>
        <a:xfrm>
          <a:off x="2500027" y="178894"/>
          <a:ext cx="2272752" cy="1363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CC"/>
              </a:solidFill>
            </a:rPr>
            <a:t>Закон о Лизинге</a:t>
          </a:r>
          <a:endParaRPr lang="ru-RU" sz="1700" b="1" kern="1200" dirty="0">
            <a:solidFill>
              <a:srgbClr val="0000CC"/>
            </a:solidFill>
          </a:endParaRPr>
        </a:p>
      </dsp:txBody>
      <dsp:txXfrm>
        <a:off x="2500027" y="178894"/>
        <a:ext cx="2272752" cy="1363651"/>
      </dsp:txXfrm>
    </dsp:sp>
    <dsp:sp modelId="{8580635D-F2B8-4028-B925-D96A5A718D69}">
      <dsp:nvSpPr>
        <dsp:cNvPr id="0" name=""/>
        <dsp:cNvSpPr/>
      </dsp:nvSpPr>
      <dsp:spPr>
        <a:xfrm>
          <a:off x="5000055" y="178894"/>
          <a:ext cx="2272752" cy="1363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CC"/>
              </a:solidFill>
            </a:rPr>
            <a:t>Третейский суд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CC"/>
              </a:solidFill>
            </a:rPr>
            <a:t>при ОЛА</a:t>
          </a:r>
          <a:endParaRPr lang="ru-RU" sz="1700" b="1" kern="1200" dirty="0">
            <a:solidFill>
              <a:srgbClr val="0000CC"/>
            </a:solidFill>
          </a:endParaRPr>
        </a:p>
      </dsp:txBody>
      <dsp:txXfrm>
        <a:off x="5000055" y="178894"/>
        <a:ext cx="2272752" cy="1363651"/>
      </dsp:txXfrm>
    </dsp:sp>
    <dsp:sp modelId="{6E8EFE93-384E-465B-BAEC-DA79F968DB80}">
      <dsp:nvSpPr>
        <dsp:cNvPr id="0" name=""/>
        <dsp:cNvSpPr/>
      </dsp:nvSpPr>
      <dsp:spPr>
        <a:xfrm>
          <a:off x="0" y="1769821"/>
          <a:ext cx="2272752" cy="1363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CC"/>
              </a:solidFill>
            </a:rPr>
            <a:t>Обучение </a:t>
          </a:r>
          <a:r>
            <a:rPr lang="ru-RU" sz="1700" b="1" kern="1200" dirty="0" err="1" smtClean="0">
              <a:solidFill>
                <a:srgbClr val="0000CC"/>
              </a:solidFill>
            </a:rPr>
            <a:t>Росфинмониторинг</a:t>
          </a:r>
          <a:endParaRPr lang="ru-RU" sz="1700" b="1" kern="1200" dirty="0">
            <a:solidFill>
              <a:srgbClr val="0000CC"/>
            </a:solidFill>
          </a:endParaRPr>
        </a:p>
      </dsp:txBody>
      <dsp:txXfrm>
        <a:off x="0" y="1769821"/>
        <a:ext cx="2272752" cy="1363651"/>
      </dsp:txXfrm>
    </dsp:sp>
    <dsp:sp modelId="{16DFE129-3CF0-423E-A7E2-21F3AB0425AC}">
      <dsp:nvSpPr>
        <dsp:cNvPr id="0" name=""/>
        <dsp:cNvSpPr/>
      </dsp:nvSpPr>
      <dsp:spPr>
        <a:xfrm>
          <a:off x="2500027" y="1769821"/>
          <a:ext cx="2272752" cy="1363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CC"/>
              </a:solidFill>
            </a:rPr>
            <a:t>Статистика</a:t>
          </a:r>
          <a:endParaRPr lang="ru-RU" sz="1700" b="1" kern="1200" dirty="0">
            <a:solidFill>
              <a:srgbClr val="0000CC"/>
            </a:solidFill>
          </a:endParaRPr>
        </a:p>
      </dsp:txBody>
      <dsp:txXfrm>
        <a:off x="2500027" y="1769821"/>
        <a:ext cx="2272752" cy="1363651"/>
      </dsp:txXfrm>
    </dsp:sp>
    <dsp:sp modelId="{B36F9517-3AA0-4FE5-931E-AF3B98ABC681}">
      <dsp:nvSpPr>
        <dsp:cNvPr id="0" name=""/>
        <dsp:cNvSpPr/>
      </dsp:nvSpPr>
      <dsp:spPr>
        <a:xfrm>
          <a:off x="5000055" y="1769821"/>
          <a:ext cx="2272752" cy="1363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CC"/>
              </a:solidFill>
              <a:effectLst/>
            </a:rPr>
            <a:t>Безопасность</a:t>
          </a:r>
          <a:endParaRPr lang="ru-RU" sz="1700" b="1" kern="1200" dirty="0">
            <a:solidFill>
              <a:srgbClr val="0000CC"/>
            </a:solidFill>
            <a:effectLst/>
          </a:endParaRPr>
        </a:p>
      </dsp:txBody>
      <dsp:txXfrm>
        <a:off x="5000055" y="1769821"/>
        <a:ext cx="2272752" cy="1363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958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0769" y="0"/>
            <a:ext cx="2922958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ED5D06-12A6-4407-BA17-1D5569C1D16B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2238"/>
            <a:ext cx="2922958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0769" y="9362238"/>
            <a:ext cx="2922958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D41FEF-3250-4869-A103-8AB4B2437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4657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00E41-1AD1-4F4C-91A1-F8613E6BF652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08510-59DA-4F21-92F9-40F1A65CB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3E2F-01F1-468B-8091-13C76EFCC678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D3D80-F27B-4EE7-8D8A-1C576934B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65E40-16E8-425B-A11E-F50445A8209D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AEB54-2CDB-4FAA-89ED-055CBD0D5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DB5F2-02BC-490E-B8B4-D536DA91B72F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57875-B241-4090-8264-493E06E13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03C8-78E6-43D9-8D2A-9E08BD0BE82C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B3D42-F00D-4153-8812-89E8773DB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57D7A-D0BD-43B9-A32F-1E68AF4D1700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F10FA-3E33-47C4-A72B-7151C1059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3184-CE83-46D6-BB5E-992AEFB268BC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6452D-ED1C-47F2-A117-CDE2212B9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B454B-E735-44B8-B256-8DB7B093699A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C05E7-84DD-4892-8442-BB14A0E6C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55211-A2AA-4686-96F8-CB5AABE64DD2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1A3D-73A9-4AFA-A4A6-C86C4BF72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03B60-37FF-484B-9F82-D7FA4EDAA148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FB14D-F9CF-44DE-B16F-81945C84D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F969E-A464-4553-A31B-CA9FB2C26770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28EA8-192D-4CFB-BB63-1C817E96C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69608AD-322C-4953-99C4-63BFCCF4B332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7346D1-310D-40CD-AC3E-072FDC6FC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9" Type="http://schemas.openxmlformats.org/officeDocument/2006/relationships/image" Target="../media/image44.jpe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34" Type="http://schemas.openxmlformats.org/officeDocument/2006/relationships/image" Target="../media/image39.jpeg"/><Relationship Id="rId42" Type="http://schemas.openxmlformats.org/officeDocument/2006/relationships/image" Target="../media/image5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33" Type="http://schemas.openxmlformats.org/officeDocument/2006/relationships/image" Target="../media/image38.jpeg"/><Relationship Id="rId38" Type="http://schemas.openxmlformats.org/officeDocument/2006/relationships/image" Target="../media/image43.jpeg"/><Relationship Id="rId2" Type="http://schemas.openxmlformats.org/officeDocument/2006/relationships/hyperlink" Target="http://www.assocleasing.ru/" TargetMode="Externa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41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32" Type="http://schemas.openxmlformats.org/officeDocument/2006/relationships/image" Target="../media/image37.jpeg"/><Relationship Id="rId37" Type="http://schemas.openxmlformats.org/officeDocument/2006/relationships/image" Target="../media/image42.jpeg"/><Relationship Id="rId40" Type="http://schemas.openxmlformats.org/officeDocument/2006/relationships/image" Target="../media/image45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36" Type="http://schemas.openxmlformats.org/officeDocument/2006/relationships/image" Target="../media/image41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31" Type="http://schemas.openxmlformats.org/officeDocument/2006/relationships/image" Target="../media/image36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Relationship Id="rId30" Type="http://schemas.openxmlformats.org/officeDocument/2006/relationships/image" Target="../media/image35.jpeg"/><Relationship Id="rId35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ssocleasing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552825"/>
            <a:ext cx="7772400" cy="24482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A50021"/>
                </a:solidFill>
              </a:rPr>
              <a:t>Актуальные аспекты деятельности </a:t>
            </a:r>
            <a:br>
              <a:rPr lang="ru-RU" sz="3200" b="1" dirty="0" smtClean="0">
                <a:solidFill>
                  <a:srgbClr val="A50021"/>
                </a:solidFill>
              </a:rPr>
            </a:br>
            <a:r>
              <a:rPr lang="ru-RU" sz="3200" b="1" dirty="0" smtClean="0">
                <a:solidFill>
                  <a:srgbClr val="A50021"/>
                </a:solidFill>
              </a:rPr>
              <a:t>Объединенной </a:t>
            </a:r>
            <a:br>
              <a:rPr lang="ru-RU" sz="3200" b="1" dirty="0" smtClean="0">
                <a:solidFill>
                  <a:srgbClr val="A50021"/>
                </a:solidFill>
              </a:rPr>
            </a:br>
            <a:r>
              <a:rPr lang="ru-RU" sz="3200" b="1" dirty="0" smtClean="0">
                <a:solidFill>
                  <a:srgbClr val="A50021"/>
                </a:solidFill>
              </a:rPr>
              <a:t>Лизинговой Ассоциации</a:t>
            </a:r>
            <a:br>
              <a:rPr lang="ru-RU" sz="3200" b="1" dirty="0" smtClean="0">
                <a:solidFill>
                  <a:srgbClr val="A50021"/>
                </a:solidFill>
              </a:rPr>
            </a:br>
            <a:r>
              <a:rPr lang="ru-RU" sz="3200" b="1" dirty="0" smtClean="0">
                <a:solidFill>
                  <a:srgbClr val="A50021"/>
                </a:solidFill>
              </a:rPr>
              <a:t> в 2012 году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805264"/>
            <a:ext cx="5040560" cy="792088"/>
          </a:xfrm>
        </p:spPr>
        <p:txBody>
          <a:bodyPr/>
          <a:lstStyle/>
          <a:p>
            <a:r>
              <a:rPr lang="ru-RU" sz="1800" dirty="0" smtClean="0">
                <a:solidFill>
                  <a:srgbClr val="0000CC"/>
                </a:solidFill>
              </a:rPr>
              <a:t>Роман Ворошилов,</a:t>
            </a:r>
          </a:p>
          <a:p>
            <a:r>
              <a:rPr lang="ru-RU" sz="1800" dirty="0" smtClean="0">
                <a:solidFill>
                  <a:srgbClr val="0000CC"/>
                </a:solidFill>
              </a:rPr>
              <a:t>Вице-президент ОЛА</a:t>
            </a:r>
            <a:endParaRPr lang="ru-RU" sz="1800" dirty="0">
              <a:solidFill>
                <a:srgbClr val="0000CC"/>
              </a:solidFill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8843963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320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50705"/>
            <a:ext cx="7412360" cy="126207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Дополнительные услуги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1438"/>
            <a:ext cx="7992888" cy="467985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0000CC"/>
                </a:solidFill>
              </a:rPr>
              <a:t>- Консультационная  поддержка членов ОЛА </a:t>
            </a:r>
          </a:p>
          <a:p>
            <a:pPr marL="457200" indent="-457200" algn="l">
              <a:buFontTx/>
              <a:buChar char="-"/>
            </a:pPr>
            <a:r>
              <a:rPr lang="ru-RU" sz="2800" dirty="0" smtClean="0">
                <a:solidFill>
                  <a:srgbClr val="0000CC"/>
                </a:solidFill>
              </a:rPr>
              <a:t>База данных неблагонадежных контрагентов (обмен информацией)</a:t>
            </a:r>
          </a:p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Специализированные ресурсы сайта ОЛА:</a:t>
            </a:r>
          </a:p>
          <a:p>
            <a:pPr algn="l"/>
            <a:r>
              <a:rPr lang="ru-RU" sz="2800" dirty="0" smtClean="0">
                <a:solidFill>
                  <a:srgbClr val="0000CC"/>
                </a:solidFill>
              </a:rPr>
              <a:t>- Поиск персонала </a:t>
            </a:r>
          </a:p>
          <a:p>
            <a:pPr algn="l"/>
            <a:r>
              <a:rPr lang="ru-RU" sz="2800" dirty="0" smtClean="0">
                <a:solidFill>
                  <a:srgbClr val="0000CC"/>
                </a:solidFill>
              </a:rPr>
              <a:t>- Поиск партнера (лизинговые заявки)</a:t>
            </a:r>
          </a:p>
          <a:p>
            <a:pPr algn="l"/>
            <a:r>
              <a:rPr lang="ru-RU" sz="2800" dirty="0" smtClean="0">
                <a:solidFill>
                  <a:srgbClr val="0000CC"/>
                </a:solidFill>
              </a:rPr>
              <a:t>- Размещение новостей компании </a:t>
            </a:r>
          </a:p>
          <a:p>
            <a:pPr algn="l"/>
            <a:r>
              <a:rPr lang="ru-RU" sz="2800" dirty="0" smtClean="0">
                <a:solidFill>
                  <a:srgbClr val="0000CC"/>
                </a:solidFill>
              </a:rPr>
              <a:t>- Размещение имущества на торговой площадке (изъятого и готового к реализации)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logotype-RU-(office-doc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88"/>
            <a:ext cx="1296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04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00CC"/>
                </a:solidFill>
                <a:latin typeface="Arial" charset="0"/>
                <a:ea typeface="+mn-ea"/>
                <a:cs typeface="Arial" charset="0"/>
              </a:rPr>
              <a:t>II-</a:t>
            </a:r>
            <a:r>
              <a:rPr lang="ru-RU" sz="2400" b="1" kern="1200" dirty="0" smtClean="0">
                <a:solidFill>
                  <a:srgbClr val="0000CC"/>
                </a:solidFill>
                <a:latin typeface="Arial" charset="0"/>
                <a:ea typeface="+mn-ea"/>
                <a:cs typeface="Arial" charset="0"/>
              </a:rPr>
              <a:t>й</a:t>
            </a:r>
            <a:r>
              <a:rPr lang="en-US" sz="2400" b="1" kern="1200" dirty="0" smtClean="0">
                <a:solidFill>
                  <a:srgbClr val="0000CC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2400" b="1" kern="1200" dirty="0" smtClean="0">
                <a:solidFill>
                  <a:srgbClr val="0000CC"/>
                </a:solidFill>
                <a:latin typeface="Arial" charset="0"/>
                <a:ea typeface="+mn-ea"/>
                <a:cs typeface="Arial" charset="0"/>
              </a:rPr>
              <a:t>ЕЖЕГОДНЫЙ СЪЕЗД ОТРАСЛИ – </a:t>
            </a:r>
            <a:br>
              <a:rPr lang="ru-RU" sz="2400" b="1" kern="1200" dirty="0" smtClean="0">
                <a:solidFill>
                  <a:srgbClr val="0000CC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400" b="1" kern="1200" dirty="0" smtClean="0">
                <a:solidFill>
                  <a:srgbClr val="0000CC"/>
                </a:solidFill>
                <a:latin typeface="Arial" charset="0"/>
                <a:ea typeface="+mn-ea"/>
                <a:cs typeface="Arial" charset="0"/>
              </a:rPr>
              <a:t>главное событие </a:t>
            </a:r>
            <a:r>
              <a:rPr lang="ru-RU" sz="2400" b="1" kern="1200" dirty="0">
                <a:solidFill>
                  <a:srgbClr val="0000CC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2400" b="1" kern="1200" dirty="0">
                <a:solidFill>
                  <a:srgbClr val="0000CC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400" b="1" kern="1200" dirty="0" smtClean="0">
                <a:solidFill>
                  <a:srgbClr val="0000CC"/>
                </a:solidFill>
                <a:latin typeface="Arial" charset="0"/>
                <a:ea typeface="+mn-ea"/>
                <a:cs typeface="Arial" charset="0"/>
              </a:rPr>
              <a:t>лизинговой отрасли России </a:t>
            </a:r>
            <a:endParaRPr lang="ru-RU" sz="2400" b="1" kern="1200" dirty="0">
              <a:solidFill>
                <a:srgbClr val="0000CC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 descr="logotype-RU-(office-doc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96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8238"/>
            <a:ext cx="5181354" cy="3240360"/>
          </a:xfrm>
        </p:spPr>
      </p:pic>
      <p:sp>
        <p:nvSpPr>
          <p:cNvPr id="10" name="Rectangle 49"/>
          <p:cNvSpPr>
            <a:spLocks noChangeArrowheads="1"/>
          </p:cNvSpPr>
          <p:nvPr/>
        </p:nvSpPr>
        <p:spPr bwMode="auto">
          <a:xfrm>
            <a:off x="676072" y="4797152"/>
            <a:ext cx="76342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ОЛА инициировала проведение 2-х Съездов вместе.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- 28 мая </a:t>
            </a:r>
            <a:r>
              <a:rPr lang="ru-RU" sz="1600" b="1" dirty="0">
                <a:solidFill>
                  <a:schemeClr val="accent2"/>
                </a:solidFill>
                <a:latin typeface="+mn-lt"/>
                <a:cs typeface="+mn-cs"/>
              </a:rPr>
              <a:t>2-й Съезд Лизинговой Отрасли России будет обсуждать отечественные проблемы лизинга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- 29-30 мая </a:t>
            </a:r>
            <a:r>
              <a:rPr lang="ru-RU" sz="1600" b="1" dirty="0">
                <a:solidFill>
                  <a:schemeClr val="accent2"/>
                </a:solidFill>
                <a:latin typeface="+mn-lt"/>
                <a:cs typeface="+mn-cs"/>
              </a:rPr>
              <a:t>30-й Мировой Съезд  Лизингодателей соберет представителей лизинговых ассоциаций и компаний различных стран для обмена опытом ведения лизингового бизнеса</a:t>
            </a:r>
          </a:p>
        </p:txBody>
      </p:sp>
    </p:spTree>
    <p:extLst>
      <p:ext uri="{BB962C8B-B14F-4D97-AF65-F5344CB8AC3E}">
        <p14:creationId xmlns="" xmlns:p14="http://schemas.microsoft.com/office/powerpoint/2010/main" val="9294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175" y="80105"/>
            <a:ext cx="6289377" cy="11430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/>
            </a:r>
            <a:br>
              <a:rPr lang="en-US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Присоединяйтесь к своему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профессиональному </a:t>
            </a:r>
            <a:r>
              <a:rPr lang="ru-RU" sz="2400" b="1" dirty="0">
                <a:solidFill>
                  <a:srgbClr val="C00000"/>
                </a:solidFill>
              </a:rPr>
              <a:t>сообществу</a:t>
            </a:r>
            <a:r>
              <a:rPr lang="ru-RU" sz="2000" b="1" dirty="0" smtClean="0">
                <a:solidFill>
                  <a:srgbClr val="C00000"/>
                </a:solidFill>
              </a:rPr>
              <a:t>!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0000CC"/>
                </a:solidFill>
                <a:hlinkClick r:id="rId2"/>
              </a:rPr>
              <a:t>www.assocleasing.ru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9999"/>
                </a:solidFill>
              </a:rPr>
              <a:t/>
            </a:r>
            <a:br>
              <a:rPr lang="en-US" sz="2000" b="1" dirty="0" smtClean="0">
                <a:solidFill>
                  <a:srgbClr val="009999"/>
                </a:solidFill>
              </a:rPr>
            </a:br>
            <a:endParaRPr lang="ru-RU" sz="2000" b="1" dirty="0">
              <a:solidFill>
                <a:srgbClr val="009999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56" y="3785947"/>
            <a:ext cx="1208769" cy="103087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01" y="2671014"/>
            <a:ext cx="883734" cy="1080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42" y="1259725"/>
            <a:ext cx="858917" cy="11452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" y="6001196"/>
            <a:ext cx="882751" cy="7797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17" y="1232376"/>
            <a:ext cx="958521" cy="12341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99" y="5568835"/>
            <a:ext cx="913283" cy="8944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71" y="5166006"/>
            <a:ext cx="871324" cy="12973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7" y="1232376"/>
            <a:ext cx="970946" cy="12190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64" y="5444316"/>
            <a:ext cx="953644" cy="122384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15" y="1252572"/>
            <a:ext cx="830893" cy="123716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690" y="4847126"/>
            <a:ext cx="1051555" cy="96011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0" y="1250009"/>
            <a:ext cx="914400" cy="1198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7" y="2451452"/>
            <a:ext cx="849163" cy="127374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06" y="2557405"/>
            <a:ext cx="801185" cy="114522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078" y="1322883"/>
            <a:ext cx="1059187" cy="11709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" y="5023544"/>
            <a:ext cx="972849" cy="97610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09" y="2648846"/>
            <a:ext cx="772461" cy="99990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66" y="3900184"/>
            <a:ext cx="926812" cy="107613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94" y="2685621"/>
            <a:ext cx="963089" cy="12145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08" y="2739234"/>
            <a:ext cx="919495" cy="10979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06" y="4215234"/>
            <a:ext cx="952500" cy="9525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19" y="4137510"/>
            <a:ext cx="800056" cy="11896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" y="5080"/>
            <a:ext cx="1100361" cy="110036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13" y="3845446"/>
            <a:ext cx="843558" cy="112474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86" y="4137767"/>
            <a:ext cx="923348" cy="122741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73" y="5363687"/>
            <a:ext cx="926774" cy="119467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036" y="1295978"/>
            <a:ext cx="804112" cy="119789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55" y="1259725"/>
            <a:ext cx="864933" cy="11380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57" y="2698607"/>
            <a:ext cx="858879" cy="11792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" y="3760874"/>
            <a:ext cx="1027700" cy="1209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00" y="1266632"/>
            <a:ext cx="1013214" cy="1244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036" y="2685621"/>
            <a:ext cx="714659" cy="1071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01" y="5837412"/>
            <a:ext cx="836659" cy="976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31" y="3804344"/>
            <a:ext cx="813816" cy="1219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56" y="5425091"/>
            <a:ext cx="811547" cy="12173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63" y="3788383"/>
            <a:ext cx="791732" cy="11879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36" y="5231202"/>
            <a:ext cx="897189" cy="12321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79" y="2524490"/>
            <a:ext cx="797851" cy="11970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05" y="5166006"/>
            <a:ext cx="867373" cy="1300437"/>
          </a:xfrm>
          <a:prstGeom prst="rect">
            <a:avLst/>
          </a:prstGeom>
        </p:spPr>
      </p:pic>
      <p:pic>
        <p:nvPicPr>
          <p:cNvPr id="54" name="Picture 4" descr="logotype-RU-(office-doc)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77" y="51530"/>
            <a:ext cx="1296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754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A50021"/>
                </a:solidFill>
              </a:rPr>
              <a:t>Рынок лизинга в России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239838" y="1727200"/>
          <a:ext cx="6664325" cy="4429125"/>
        </p:xfrm>
        <a:graphic>
          <a:graphicData uri="http://schemas.openxmlformats.org/presentationml/2006/ole">
            <p:oleObj spid="_x0000_s1027" name="Документ" r:id="rId3" imgW="6954127" imgH="459965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A50021"/>
                </a:solidFill>
              </a:rPr>
              <a:t>Рынок</a:t>
            </a:r>
            <a:r>
              <a:rPr lang="ru-RU" b="1" dirty="0" smtClean="0">
                <a:solidFill>
                  <a:srgbClr val="A50021"/>
                </a:solidFill>
              </a:rPr>
              <a:t> </a:t>
            </a:r>
            <a:r>
              <a:rPr lang="ru-RU" sz="3200" b="1" dirty="0" smtClean="0">
                <a:solidFill>
                  <a:srgbClr val="A50021"/>
                </a:solidFill>
              </a:rPr>
              <a:t>лизинга в России</a:t>
            </a:r>
          </a:p>
        </p:txBody>
      </p:sp>
      <p:graphicFrame>
        <p:nvGraphicFramePr>
          <p:cNvPr id="6" name="Содержимое 5"/>
          <p:cNvGraphicFramePr>
            <a:graphicFrameLocks noChangeAspect="1"/>
          </p:cNvGraphicFramePr>
          <p:nvPr>
            <p:ph idx="1"/>
          </p:nvPr>
        </p:nvGraphicFramePr>
        <p:xfrm>
          <a:off x="1697038" y="1354138"/>
          <a:ext cx="6015037" cy="5256212"/>
        </p:xfrm>
        <a:graphic>
          <a:graphicData uri="http://schemas.openxmlformats.org/presentationml/2006/ole">
            <p:oleObj spid="_x0000_s2051" name="Document" r:id="rId3" imgW="6287398" imgH="5494277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 idx="4294967295"/>
          </p:nvPr>
        </p:nvSpPr>
        <p:spPr>
          <a:xfrm>
            <a:off x="35719" y="0"/>
            <a:ext cx="9144000" cy="603250"/>
          </a:xfrm>
        </p:spPr>
        <p:txBody>
          <a:bodyPr lIns="0" rIns="0" bIns="0" anchor="b" anchorCtr="1"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СОСТАВ участников ОЛА на 31.12.2011</a:t>
            </a:r>
          </a:p>
        </p:txBody>
      </p:sp>
      <p:sp>
        <p:nvSpPr>
          <p:cNvPr id="70659" name="Rectangle 36"/>
          <p:cNvSpPr>
            <a:spLocks noChangeArrowheads="1"/>
          </p:cNvSpPr>
          <p:nvPr/>
        </p:nvSpPr>
        <p:spPr bwMode="auto">
          <a:xfrm>
            <a:off x="250825" y="2195464"/>
            <a:ext cx="39608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 u="sng" dirty="0">
                <a:solidFill>
                  <a:srgbClr val="020F72"/>
                </a:solidFill>
                <a:latin typeface="+mn-lt"/>
                <a:cs typeface="+mn-cs"/>
              </a:rPr>
              <a:t>На сегодня ОЛА – это:</a:t>
            </a:r>
          </a:p>
          <a:p>
            <a:r>
              <a:rPr lang="ru-RU" sz="1800" dirty="0">
                <a:solidFill>
                  <a:srgbClr val="020F72"/>
                </a:solidFill>
                <a:latin typeface="+mn-lt"/>
                <a:cs typeface="+mn-cs"/>
              </a:rPr>
              <a:t>Лизинговые компании    - 70 (84%)</a:t>
            </a:r>
          </a:p>
          <a:p>
            <a:r>
              <a:rPr lang="ru-RU" sz="1800" dirty="0">
                <a:solidFill>
                  <a:srgbClr val="020F72"/>
                </a:solidFill>
                <a:latin typeface="+mn-lt"/>
                <a:cs typeface="+mn-cs"/>
              </a:rPr>
              <a:t>Страховые компании     - </a:t>
            </a:r>
            <a:r>
              <a:rPr lang="ru-RU" sz="1800" dirty="0" smtClean="0">
                <a:solidFill>
                  <a:srgbClr val="020F72"/>
                </a:solidFill>
                <a:latin typeface="+mn-lt"/>
                <a:cs typeface="+mn-cs"/>
              </a:rPr>
              <a:t>4 (5%)</a:t>
            </a:r>
            <a:r>
              <a:rPr lang="ru-RU" sz="1800" dirty="0">
                <a:solidFill>
                  <a:srgbClr val="020F72"/>
                </a:solidFill>
                <a:latin typeface="+mn-lt"/>
                <a:cs typeface="+mn-cs"/>
              </a:rPr>
              <a:t>            </a:t>
            </a:r>
          </a:p>
          <a:p>
            <a:r>
              <a:rPr lang="ru-RU" sz="1800" dirty="0">
                <a:solidFill>
                  <a:srgbClr val="020F72"/>
                </a:solidFill>
                <a:latin typeface="+mn-lt"/>
                <a:cs typeface="+mn-cs"/>
              </a:rPr>
              <a:t>Поставщики                   - 1 (1%)</a:t>
            </a:r>
          </a:p>
          <a:p>
            <a:pPr algn="just"/>
            <a:r>
              <a:rPr lang="ru-RU" sz="1800" dirty="0">
                <a:solidFill>
                  <a:srgbClr val="020F72"/>
                </a:solidFill>
                <a:latin typeface="+mn-lt"/>
                <a:cs typeface="+mn-cs"/>
              </a:rPr>
              <a:t>Брокеры                         - 1 (1%)</a:t>
            </a:r>
          </a:p>
          <a:p>
            <a:r>
              <a:rPr lang="ru-RU" sz="1800" dirty="0">
                <a:solidFill>
                  <a:srgbClr val="020F72"/>
                </a:solidFill>
                <a:latin typeface="+mn-lt"/>
                <a:cs typeface="+mn-cs"/>
              </a:rPr>
              <a:t>Консалтинг                    - 6 (7%)</a:t>
            </a:r>
          </a:p>
          <a:p>
            <a:r>
              <a:rPr lang="en-US" sz="1800" dirty="0">
                <a:solidFill>
                  <a:srgbClr val="020F72"/>
                </a:solidFill>
                <a:latin typeface="+mn-lt"/>
                <a:cs typeface="+mn-cs"/>
              </a:rPr>
              <a:t>IT</a:t>
            </a:r>
            <a:r>
              <a:rPr lang="ru-RU" sz="1800" dirty="0">
                <a:solidFill>
                  <a:srgbClr val="020F72"/>
                </a:solidFill>
                <a:latin typeface="+mn-lt"/>
                <a:cs typeface="+mn-cs"/>
              </a:rPr>
              <a:t>-компании                   - 2 (2%)</a:t>
            </a:r>
          </a:p>
        </p:txBody>
      </p:sp>
      <p:grpSp>
        <p:nvGrpSpPr>
          <p:cNvPr id="70660" name="Group 44"/>
          <p:cNvGrpSpPr>
            <a:grpSpLocks/>
          </p:cNvGrpSpPr>
          <p:nvPr/>
        </p:nvGrpSpPr>
        <p:grpSpPr bwMode="auto">
          <a:xfrm>
            <a:off x="179388" y="5373688"/>
            <a:ext cx="8856662" cy="1296987"/>
            <a:chOff x="113" y="3385"/>
            <a:chExt cx="5579" cy="817"/>
          </a:xfrm>
        </p:grpSpPr>
        <p:pic>
          <p:nvPicPr>
            <p:cNvPr id="70666" name="Picture 45" descr="ЛОГО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7" y="3385"/>
              <a:ext cx="80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67" name="Line 46"/>
            <p:cNvSpPr>
              <a:spLocks noChangeShapeType="1"/>
            </p:cNvSpPr>
            <p:nvPr/>
          </p:nvSpPr>
          <p:spPr bwMode="auto">
            <a:xfrm>
              <a:off x="113" y="4156"/>
              <a:ext cx="4763" cy="0"/>
            </a:xfrm>
            <a:prstGeom prst="line">
              <a:avLst/>
            </a:prstGeom>
            <a:noFill/>
            <a:ln w="31750">
              <a:solidFill>
                <a:srgbClr val="020F7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8" name="Line 47"/>
            <p:cNvSpPr>
              <a:spLocks noChangeShapeType="1"/>
            </p:cNvSpPr>
            <p:nvPr/>
          </p:nvSpPr>
          <p:spPr bwMode="auto">
            <a:xfrm>
              <a:off x="113" y="4201"/>
              <a:ext cx="5579" cy="1"/>
            </a:xfrm>
            <a:prstGeom prst="line">
              <a:avLst/>
            </a:prstGeom>
            <a:noFill/>
            <a:ln w="31750">
              <a:solidFill>
                <a:srgbClr val="0BACB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0661" name="Rectangle 48"/>
          <p:cNvSpPr>
            <a:spLocks noChangeArrowheads="1"/>
          </p:cNvSpPr>
          <p:nvPr/>
        </p:nvSpPr>
        <p:spPr bwMode="auto">
          <a:xfrm>
            <a:off x="4831716" y="2253243"/>
            <a:ext cx="36718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u="sng" dirty="0">
                <a:solidFill>
                  <a:srgbClr val="020F72"/>
                </a:solidFill>
                <a:latin typeface="+mn-lt"/>
                <a:cs typeface="+mn-cs"/>
              </a:rPr>
              <a:t>По регионам:</a:t>
            </a:r>
          </a:p>
          <a:p>
            <a:r>
              <a:rPr lang="ru-RU" sz="1800" dirty="0">
                <a:solidFill>
                  <a:srgbClr val="020F72"/>
                </a:solidFill>
                <a:latin typeface="+mn-lt"/>
                <a:cs typeface="+mn-cs"/>
              </a:rPr>
              <a:t>Москва и ЦФО          - 39  (46%)</a:t>
            </a:r>
          </a:p>
          <a:p>
            <a:r>
              <a:rPr lang="ru-RU" sz="1800" dirty="0">
                <a:solidFill>
                  <a:srgbClr val="020F72"/>
                </a:solidFill>
                <a:latin typeface="+mn-lt"/>
                <a:cs typeface="+mn-cs"/>
              </a:rPr>
              <a:t>СЗФО                        - 29  (35%)</a:t>
            </a:r>
          </a:p>
          <a:p>
            <a:r>
              <a:rPr lang="ru-RU" sz="1800" dirty="0">
                <a:solidFill>
                  <a:srgbClr val="020F72"/>
                </a:solidFill>
                <a:latin typeface="+mn-lt"/>
                <a:cs typeface="+mn-cs"/>
              </a:rPr>
              <a:t>УФО                            - 6    (7%)</a:t>
            </a:r>
          </a:p>
          <a:p>
            <a:r>
              <a:rPr lang="ru-RU" sz="1800" dirty="0">
                <a:solidFill>
                  <a:srgbClr val="020F72"/>
                </a:solidFill>
                <a:latin typeface="+mn-lt"/>
                <a:cs typeface="+mn-cs"/>
              </a:rPr>
              <a:t>ДФО                            - 2    (2%)</a:t>
            </a:r>
          </a:p>
          <a:p>
            <a:r>
              <a:rPr lang="ru-RU" sz="1800" dirty="0">
                <a:solidFill>
                  <a:srgbClr val="020F72"/>
                </a:solidFill>
                <a:latin typeface="+mn-lt"/>
                <a:cs typeface="+mn-cs"/>
              </a:rPr>
              <a:t>ПФО                            - 3   (4%)</a:t>
            </a:r>
          </a:p>
          <a:p>
            <a:r>
              <a:rPr lang="ru-RU" sz="1800" dirty="0">
                <a:solidFill>
                  <a:srgbClr val="020F72"/>
                </a:solidFill>
                <a:latin typeface="+mn-lt"/>
                <a:cs typeface="+mn-cs"/>
              </a:rPr>
              <a:t>СФО                            - 4   (5%)</a:t>
            </a:r>
          </a:p>
          <a:p>
            <a:r>
              <a:rPr lang="ru-RU" sz="1800" dirty="0">
                <a:solidFill>
                  <a:srgbClr val="020F72"/>
                </a:solidFill>
                <a:latin typeface="+mn-lt"/>
                <a:cs typeface="+mn-cs"/>
              </a:rPr>
              <a:t>СКФО		        - 1  (1%)</a:t>
            </a:r>
          </a:p>
        </p:txBody>
      </p:sp>
      <p:sp>
        <p:nvSpPr>
          <p:cNvPr id="70662" name="Rectangle 49"/>
          <p:cNvSpPr>
            <a:spLocks noChangeArrowheads="1"/>
          </p:cNvSpPr>
          <p:nvPr/>
        </p:nvSpPr>
        <p:spPr bwMode="auto">
          <a:xfrm>
            <a:off x="271433" y="4599830"/>
            <a:ext cx="7634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20F72"/>
                </a:solidFill>
                <a:latin typeface="+mn-lt"/>
                <a:cs typeface="+mn-cs"/>
              </a:rPr>
              <a:t>В 2011 году в ОЛА  </a:t>
            </a:r>
            <a:r>
              <a:rPr lang="ru-RU" sz="1600" dirty="0">
                <a:solidFill>
                  <a:srgbClr val="020F72"/>
                </a:solidFill>
                <a:latin typeface="+mn-lt"/>
                <a:cs typeface="+mn-cs"/>
              </a:rPr>
              <a:t>вступило 29 компаний (вместо планируемых 14 за год). Крупные компании, вступившие в 2011 г.: ВЭБ-Лизинг, Сбербанк Лизинг, </a:t>
            </a:r>
            <a:r>
              <a:rPr lang="ru-RU" sz="1600" dirty="0" err="1">
                <a:solidFill>
                  <a:srgbClr val="020F72"/>
                </a:solidFill>
                <a:latin typeface="+mn-lt"/>
                <a:cs typeface="+mn-cs"/>
              </a:rPr>
              <a:t>Газтехлизинг</a:t>
            </a:r>
            <a:r>
              <a:rPr lang="ru-RU" sz="1600" dirty="0">
                <a:solidFill>
                  <a:srgbClr val="020F72"/>
                </a:solidFill>
                <a:latin typeface="+mn-lt"/>
                <a:cs typeface="+mn-cs"/>
              </a:rPr>
              <a:t>, Газпромбанк </a:t>
            </a:r>
            <a:r>
              <a:rPr lang="ru-RU" sz="1600" dirty="0" smtClean="0">
                <a:solidFill>
                  <a:srgbClr val="020F72"/>
                </a:solidFill>
                <a:latin typeface="+mn-lt"/>
                <a:cs typeface="+mn-cs"/>
              </a:rPr>
              <a:t>Лизинг и другие</a:t>
            </a:r>
            <a:endParaRPr lang="ru-RU" sz="1600" dirty="0">
              <a:solidFill>
                <a:srgbClr val="020F72"/>
              </a:solidFill>
              <a:latin typeface="+mn-lt"/>
              <a:cs typeface="+mn-cs"/>
            </a:endParaRPr>
          </a:p>
        </p:txBody>
      </p:sp>
      <p:sp>
        <p:nvSpPr>
          <p:cNvPr id="70663" name="Text Box 50"/>
          <p:cNvSpPr txBox="1">
            <a:spLocks noChangeArrowheads="1"/>
          </p:cNvSpPr>
          <p:nvPr/>
        </p:nvSpPr>
        <p:spPr bwMode="auto">
          <a:xfrm>
            <a:off x="539750" y="1341438"/>
            <a:ext cx="2520950" cy="5794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</a:rPr>
              <a:t>Всего </a:t>
            </a:r>
            <a:r>
              <a:rPr lang="ru-RU" sz="3200" b="1" dirty="0" smtClean="0">
                <a:solidFill>
                  <a:srgbClr val="0000CC"/>
                </a:solidFill>
              </a:rPr>
              <a:t>84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70664" name="Text Box 51"/>
          <p:cNvSpPr txBox="1">
            <a:spLocks noChangeArrowheads="1"/>
          </p:cNvSpPr>
          <p:nvPr/>
        </p:nvSpPr>
        <p:spPr bwMode="auto">
          <a:xfrm>
            <a:off x="5076056" y="975361"/>
            <a:ext cx="187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0000CC"/>
                </a:solidFill>
              </a:rPr>
              <a:t>35% </a:t>
            </a:r>
            <a:r>
              <a:rPr lang="ru-RU" sz="2000" b="1" dirty="0">
                <a:solidFill>
                  <a:srgbClr val="0000CC"/>
                </a:solidFill>
              </a:rPr>
              <a:t>- СЗФО</a:t>
            </a:r>
          </a:p>
        </p:txBody>
      </p:sp>
      <p:sp>
        <p:nvSpPr>
          <p:cNvPr id="70665" name="Text Box 52"/>
          <p:cNvSpPr txBox="1">
            <a:spLocks noChangeArrowheads="1"/>
          </p:cNvSpPr>
          <p:nvPr/>
        </p:nvSpPr>
        <p:spPr bwMode="auto">
          <a:xfrm>
            <a:off x="6804818" y="1326674"/>
            <a:ext cx="18716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0000CC"/>
                </a:solidFill>
              </a:rPr>
              <a:t>46% </a:t>
            </a:r>
            <a:r>
              <a:rPr lang="ru-RU" sz="2000" b="1" dirty="0">
                <a:solidFill>
                  <a:srgbClr val="0000CC"/>
                </a:solidFill>
              </a:rPr>
              <a:t>- ЦФО и другие регионы</a:t>
            </a:r>
          </a:p>
        </p:txBody>
      </p:sp>
      <p:pic>
        <p:nvPicPr>
          <p:cNvPr id="13" name="Picture 4" descr="logotype-RU-(office-doc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88"/>
            <a:ext cx="1296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9"/>
          <p:cNvSpPr>
            <a:spLocks noChangeArrowheads="1"/>
          </p:cNvSpPr>
          <p:nvPr/>
        </p:nvSpPr>
        <p:spPr bwMode="auto">
          <a:xfrm>
            <a:off x="240169" y="5589240"/>
            <a:ext cx="7634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Планируется, что состав </a:t>
            </a:r>
            <a:r>
              <a:rPr lang="ru-RU" sz="1600" b="1" dirty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ОЛА на конец 2012 года будет насчитывать около 100 участников лизинговой отрасли </a:t>
            </a:r>
            <a:r>
              <a:rPr lang="ru-RU" sz="1600" b="1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РФ</a:t>
            </a:r>
            <a:endParaRPr lang="ru-RU" sz="1600" b="1" dirty="0">
              <a:solidFill>
                <a:srgbClr val="04617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41289"/>
            <a:ext cx="6984776" cy="983455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Вехи развития ассоциации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54406"/>
            <a:ext cx="8136904" cy="5386962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rgbClr val="0000CC"/>
                </a:solidFill>
              </a:rPr>
              <a:t>1999 год – создание</a:t>
            </a:r>
          </a:p>
          <a:p>
            <a:pPr algn="l"/>
            <a:r>
              <a:rPr lang="ru-RU" sz="2000" dirty="0" smtClean="0">
                <a:solidFill>
                  <a:srgbClr val="0000CC"/>
                </a:solidFill>
              </a:rPr>
              <a:t>2001 год – стажировка в Американской Лизинговой </a:t>
            </a:r>
            <a:r>
              <a:rPr lang="ru-RU" sz="2000" dirty="0">
                <a:solidFill>
                  <a:srgbClr val="0000CC"/>
                </a:solidFill>
              </a:rPr>
              <a:t>А</a:t>
            </a:r>
            <a:r>
              <a:rPr lang="ru-RU" sz="2000" dirty="0" smtClean="0">
                <a:solidFill>
                  <a:srgbClr val="0000CC"/>
                </a:solidFill>
              </a:rPr>
              <a:t>ссоциации </a:t>
            </a:r>
            <a:endParaRPr lang="en-US" sz="2000" dirty="0" smtClean="0">
              <a:solidFill>
                <a:srgbClr val="0000CC"/>
              </a:solidFill>
            </a:endParaRPr>
          </a:p>
          <a:p>
            <a:pPr algn="l"/>
            <a:r>
              <a:rPr lang="en-US" sz="2000" dirty="0" smtClean="0">
                <a:solidFill>
                  <a:srgbClr val="0000CC"/>
                </a:solidFill>
              </a:rPr>
              <a:t>200</a:t>
            </a:r>
            <a:r>
              <a:rPr lang="ru-RU" sz="2000" dirty="0" smtClean="0">
                <a:solidFill>
                  <a:srgbClr val="0000CC"/>
                </a:solidFill>
              </a:rPr>
              <a:t>1 год – начало образовательной  деятельности, 2003 год – создание собственного центра обучения</a:t>
            </a:r>
          </a:p>
          <a:p>
            <a:pPr algn="l"/>
            <a:r>
              <a:rPr lang="ru-RU" sz="2000" dirty="0" smtClean="0">
                <a:solidFill>
                  <a:srgbClr val="0000CC"/>
                </a:solidFill>
              </a:rPr>
              <a:t>2005 год – принятие Этического кодекса</a:t>
            </a:r>
          </a:p>
          <a:p>
            <a:pPr algn="l"/>
            <a:r>
              <a:rPr lang="ru-RU" sz="2000" dirty="0" smtClean="0">
                <a:solidFill>
                  <a:srgbClr val="0000CC"/>
                </a:solidFill>
              </a:rPr>
              <a:t>2007 год – настоящее время- установление и укрепление международных контактов с другими ассоциациями</a:t>
            </a:r>
          </a:p>
          <a:p>
            <a:pPr algn="l"/>
            <a:r>
              <a:rPr lang="ru-RU" sz="2000" dirty="0" smtClean="0">
                <a:solidFill>
                  <a:srgbClr val="0000CC"/>
                </a:solidFill>
              </a:rPr>
              <a:t>2011 год – подписание соглашения с рейтинговым агентством Эксперт РА о совместном проведении исследований рынка лизинга, в том числе в целях передачи в </a:t>
            </a:r>
            <a:r>
              <a:rPr lang="ru-RU" sz="2000" dirty="0" err="1" smtClean="0">
                <a:solidFill>
                  <a:srgbClr val="0000CC"/>
                </a:solidFill>
              </a:rPr>
              <a:t>Лизюроп</a:t>
            </a:r>
            <a:endParaRPr lang="ru-RU" sz="2000" dirty="0" smtClean="0">
              <a:solidFill>
                <a:srgbClr val="0000CC"/>
              </a:solidFill>
            </a:endParaRPr>
          </a:p>
          <a:p>
            <a:pPr algn="l"/>
            <a:r>
              <a:rPr lang="ru-RU" sz="2000" dirty="0" smtClean="0">
                <a:solidFill>
                  <a:srgbClr val="0000CC"/>
                </a:solidFill>
              </a:rPr>
              <a:t>2011 год – вступление в Европейскую Лизинговую Ассоциацию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За время работы ОЛА трижды меняла свое название, пройдя путь от региональной до ассоциации федерального уровня.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 момента создания ассоциация количественно выросла более, чем в 10 раз.</a:t>
            </a:r>
          </a:p>
          <a:p>
            <a:endParaRPr lang="ru-RU" sz="2000" dirty="0" smtClean="0"/>
          </a:p>
          <a:p>
            <a:pPr algn="l"/>
            <a:endParaRPr lang="en-US" sz="2000" dirty="0" smtClean="0"/>
          </a:p>
          <a:p>
            <a:pPr algn="l"/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logotype-RU-(office-doc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88"/>
            <a:ext cx="1296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06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50705"/>
            <a:ext cx="6984776" cy="104604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Направления работы ОЛА: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logotype-RU-(office-doc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88"/>
            <a:ext cx="1296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4059031123"/>
              </p:ext>
            </p:extLst>
          </p:nvPr>
        </p:nvGraphicFramePr>
        <p:xfrm>
          <a:off x="1115616" y="1556792"/>
          <a:ext cx="72008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9551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57287"/>
            <a:ext cx="6840760" cy="1139465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Представление и защита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интересов отрасли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424936" cy="5184576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endParaRPr lang="ru-RU" sz="1400" b="1" dirty="0">
              <a:solidFill>
                <a:srgbClr val="020F72"/>
              </a:solidFill>
            </a:endParaRPr>
          </a:p>
          <a:p>
            <a:pPr marL="457200" indent="-457200" algn="l">
              <a:buFontTx/>
              <a:buChar char="-"/>
            </a:pPr>
            <a:endParaRPr lang="en-US" sz="1400" b="1" dirty="0">
              <a:solidFill>
                <a:srgbClr val="0000CC"/>
              </a:solidFill>
            </a:endParaRPr>
          </a:p>
          <a:p>
            <a:pPr algn="l"/>
            <a:endParaRPr lang="ru-RU" sz="1400" dirty="0"/>
          </a:p>
        </p:txBody>
      </p:sp>
      <p:pic>
        <p:nvPicPr>
          <p:cNvPr id="4" name="Picture 4" descr="logotype-RU-(office-doc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88"/>
            <a:ext cx="1296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662560621"/>
              </p:ext>
            </p:extLst>
          </p:nvPr>
        </p:nvGraphicFramePr>
        <p:xfrm>
          <a:off x="1404492" y="1196752"/>
          <a:ext cx="727280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Текст 4"/>
          <p:cNvSpPr txBox="1">
            <a:spLocks/>
          </p:cNvSpPr>
          <p:nvPr/>
        </p:nvSpPr>
        <p:spPr bwMode="auto">
          <a:xfrm>
            <a:off x="179708" y="4365104"/>
            <a:ext cx="8712968" cy="233913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endParaRPr lang="ru-RU" sz="1600" dirty="0" smtClean="0">
              <a:solidFill>
                <a:srgbClr val="0000CC"/>
              </a:solidFill>
            </a:endParaRPr>
          </a:p>
          <a:p>
            <a:pPr lvl="0"/>
            <a:r>
              <a:rPr lang="ru-RU" sz="1600" dirty="0" smtClean="0">
                <a:solidFill>
                  <a:srgbClr val="0000CC"/>
                </a:solidFill>
              </a:rPr>
              <a:t>- </a:t>
            </a:r>
            <a:r>
              <a:rPr lang="ru-RU" sz="1800" dirty="0" smtClean="0">
                <a:solidFill>
                  <a:srgbClr val="0000CC"/>
                </a:solidFill>
              </a:rPr>
              <a:t>Исследование рынка лизинга в РФ (соглашение с РА «Эксперт РА)</a:t>
            </a:r>
            <a:endParaRPr lang="ru-RU" sz="1800" dirty="0">
              <a:solidFill>
                <a:srgbClr val="0000CC"/>
              </a:solidFill>
            </a:endParaRPr>
          </a:p>
          <a:p>
            <a:pPr lvl="0"/>
            <a:r>
              <a:rPr lang="ru-RU" sz="1800" dirty="0" smtClean="0">
                <a:solidFill>
                  <a:srgbClr val="0000CC"/>
                </a:solidFill>
              </a:rPr>
              <a:t>- Самостоятельное проведение тематических исследований</a:t>
            </a:r>
          </a:p>
          <a:p>
            <a:pPr lvl="0"/>
            <a:r>
              <a:rPr lang="ru-RU" sz="1800" dirty="0" smtClean="0">
                <a:solidFill>
                  <a:srgbClr val="0000CC"/>
                </a:solidFill>
              </a:rPr>
              <a:t>- Участие в деятельности европейской конфедерации лизинговых ассоциаций (</a:t>
            </a:r>
            <a:r>
              <a:rPr lang="en-US" sz="1800" dirty="0">
                <a:solidFill>
                  <a:srgbClr val="0000CC"/>
                </a:solidFill>
              </a:rPr>
              <a:t>LEASEUROPE</a:t>
            </a:r>
            <a:r>
              <a:rPr lang="ru-RU" sz="1800" dirty="0">
                <a:solidFill>
                  <a:srgbClr val="0000CC"/>
                </a:solidFill>
              </a:rPr>
              <a:t>)</a:t>
            </a:r>
          </a:p>
          <a:p>
            <a:pPr lvl="0"/>
            <a:r>
              <a:rPr lang="ru-RU" sz="1800" dirty="0" smtClean="0">
                <a:solidFill>
                  <a:srgbClr val="0000CC"/>
                </a:solidFill>
              </a:rPr>
              <a:t>-Международные контакты: </a:t>
            </a:r>
            <a:r>
              <a:rPr lang="ru-RU" sz="1800" dirty="0">
                <a:solidFill>
                  <a:srgbClr val="0000CC"/>
                </a:solidFill>
              </a:rPr>
              <a:t>лизинговые </a:t>
            </a:r>
            <a:r>
              <a:rPr lang="ru-RU" sz="1800" dirty="0" smtClean="0">
                <a:solidFill>
                  <a:srgbClr val="0000CC"/>
                </a:solidFill>
              </a:rPr>
              <a:t>ассоциации-стран </a:t>
            </a:r>
            <a:r>
              <a:rPr lang="ru-RU" sz="1800" dirty="0" err="1" smtClean="0">
                <a:solidFill>
                  <a:srgbClr val="0000CC"/>
                </a:solidFill>
              </a:rPr>
              <a:t>Лизюроп</a:t>
            </a:r>
            <a:r>
              <a:rPr lang="ru-RU" sz="1800" dirty="0">
                <a:solidFill>
                  <a:srgbClr val="0000CC"/>
                </a:solidFill>
              </a:rPr>
              <a:t>, СНГ</a:t>
            </a:r>
          </a:p>
          <a:p>
            <a:pPr lvl="0"/>
            <a:r>
              <a:rPr lang="ru-RU" sz="1800" dirty="0" smtClean="0">
                <a:solidFill>
                  <a:srgbClr val="0000CC"/>
                </a:solidFill>
              </a:rPr>
              <a:t>-СРО </a:t>
            </a:r>
            <a:r>
              <a:rPr lang="ru-RU" sz="1800" dirty="0">
                <a:solidFill>
                  <a:srgbClr val="0000CC"/>
                </a:solidFill>
              </a:rPr>
              <a:t>(контроль ситуации</a:t>
            </a:r>
            <a:r>
              <a:rPr lang="ru-RU" sz="1800" dirty="0" smtClean="0">
                <a:solidFill>
                  <a:srgbClr val="0000CC"/>
                </a:solidFill>
              </a:rPr>
              <a:t>)</a:t>
            </a:r>
          </a:p>
          <a:p>
            <a:pPr lvl="0"/>
            <a:r>
              <a:rPr lang="ru-RU" sz="1800" dirty="0" smtClean="0">
                <a:solidFill>
                  <a:srgbClr val="0000CC"/>
                </a:solidFill>
              </a:rPr>
              <a:t>-</a:t>
            </a:r>
            <a:r>
              <a:rPr lang="ru-RU" sz="1800" dirty="0">
                <a:solidFill>
                  <a:srgbClr val="0000CC"/>
                </a:solidFill>
              </a:rPr>
              <a:t>В</a:t>
            </a:r>
            <a:r>
              <a:rPr lang="ru-RU" sz="1800" dirty="0" smtClean="0">
                <a:solidFill>
                  <a:srgbClr val="0000CC"/>
                </a:solidFill>
              </a:rPr>
              <a:t>ыработка стандартов лизинговой отрасли и формирование глоссария</a:t>
            </a:r>
            <a:endParaRPr lang="ru-RU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2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210146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Глобальная площадка по обмену опытом и информацией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009999"/>
                </a:solidFill>
              </a:rPr>
              <a:t>«Одна </a:t>
            </a:r>
            <a:r>
              <a:rPr lang="ru-RU" sz="2400" i="1" dirty="0">
                <a:solidFill>
                  <a:srgbClr val="009999"/>
                </a:solidFill>
              </a:rPr>
              <a:t>из основных целей работы </a:t>
            </a:r>
            <a:r>
              <a:rPr lang="ru-RU" sz="2400" i="1" dirty="0" smtClean="0">
                <a:solidFill>
                  <a:srgbClr val="009999"/>
                </a:solidFill>
              </a:rPr>
              <a:t>ассоциации </a:t>
            </a:r>
            <a:r>
              <a:rPr lang="ru-RU" sz="2400" i="1" dirty="0">
                <a:solidFill>
                  <a:srgbClr val="009999"/>
                </a:solidFill>
              </a:rPr>
              <a:t>– это создание внутренней информационной среды среди ее </a:t>
            </a:r>
            <a:r>
              <a:rPr lang="ru-RU" sz="2400" i="1" dirty="0" smtClean="0">
                <a:solidFill>
                  <a:srgbClr val="009999"/>
                </a:solidFill>
              </a:rPr>
              <a:t>участников»                         </a:t>
            </a:r>
            <a:r>
              <a:rPr lang="ru-RU" sz="1800" dirty="0" smtClean="0"/>
              <a:t>Кирилл Царев, Президент ОЛА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Мы  ЭТО СДЕЛАЛИ!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CC"/>
                </a:solidFill>
              </a:rPr>
              <a:t>Профессиональные сообщества (клубы):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CC"/>
                </a:solidFill>
              </a:rPr>
              <a:t>Юристов    		- Сотрудников служб безопасности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CC"/>
                </a:solidFill>
              </a:rPr>
              <a:t>Бухгалтеров		- </a:t>
            </a:r>
            <a:r>
              <a:rPr lang="en-US" sz="2000" dirty="0" smtClean="0">
                <a:solidFill>
                  <a:srgbClr val="0000CC"/>
                </a:solidFill>
              </a:rPr>
              <a:t>PR </a:t>
            </a:r>
            <a:r>
              <a:rPr lang="ru-RU" sz="2000" dirty="0" smtClean="0">
                <a:solidFill>
                  <a:srgbClr val="0000CC"/>
                </a:solidFill>
              </a:rPr>
              <a:t>менеджеров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CC"/>
                </a:solidFill>
              </a:rPr>
              <a:t>Ежегодное проведение специализированых мероприяти</a:t>
            </a:r>
            <a:r>
              <a:rPr lang="ru-RU" sz="2000" b="1" dirty="0">
                <a:solidFill>
                  <a:srgbClr val="0000CC"/>
                </a:solidFill>
              </a:rPr>
              <a:t>й</a:t>
            </a:r>
            <a:r>
              <a:rPr lang="ru-RU" sz="2000" b="1" dirty="0" smtClean="0">
                <a:solidFill>
                  <a:srgbClr val="0000CC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00CC"/>
                </a:solidFill>
              </a:rPr>
              <a:t>«ДЕНЬ БУХГАЛТЕРА ЛК» (6-й раз)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00CC"/>
                </a:solidFill>
              </a:rPr>
              <a:t>«ДЕНЬ ЮРИСТА ЛК» (7-й раз)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00CC"/>
                </a:solidFill>
              </a:rPr>
              <a:t>«ФИНАНСОВЫЙ ДИРЕКТОР ЛК» (4-й раз)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00CC"/>
                </a:solidFill>
              </a:rPr>
              <a:t>«ВНЕШНЕЭКОНОМИЧЕСКАЯ ДЕЯТЕЛЬНОСТЬ» (3-й раз)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00CC"/>
                </a:solidFill>
              </a:rPr>
              <a:t>«БЕЗОПАСНОСТЬ ЛД» (6-й раз)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CC"/>
                </a:solidFill>
              </a:rPr>
              <a:t>Форум сайта ОЛА  - </a:t>
            </a:r>
            <a:r>
              <a:rPr lang="ru-RU" sz="2000" i="1" dirty="0" smtClean="0">
                <a:solidFill>
                  <a:srgbClr val="0000CC"/>
                </a:solidFill>
              </a:rPr>
              <a:t>создан специализированный ресурс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CC"/>
                </a:solidFill>
              </a:rPr>
              <a:t>Ежегодный Съезд Лизинговой отрасли России</a:t>
            </a:r>
          </a:p>
          <a:p>
            <a:pPr marL="0" indent="0">
              <a:buNone/>
            </a:pPr>
            <a:endParaRPr lang="ru-RU" sz="2000" dirty="0">
              <a:solidFill>
                <a:srgbClr val="0000CC"/>
              </a:solidFill>
            </a:endParaRPr>
          </a:p>
        </p:txBody>
      </p:sp>
      <p:pic>
        <p:nvPicPr>
          <p:cNvPr id="4" name="Picture 4" descr="logotype-RU-(office-doc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96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169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41289"/>
            <a:ext cx="6601004" cy="1200149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 ФОРУМ САЙТА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ОЛА </a:t>
            </a:r>
            <a:r>
              <a:rPr lang="en-US" sz="3200" dirty="0" smtClean="0">
                <a:solidFill>
                  <a:srgbClr val="0000CC"/>
                </a:solidFill>
                <a:hlinkClick r:id="rId2"/>
              </a:rPr>
              <a:t>www.assocleasing.ru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608" y="2708920"/>
            <a:ext cx="8136904" cy="223224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Форум сайта ОЛА- это 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33CC"/>
                </a:solidFill>
              </a:rPr>
              <a:t>1. информационный </a:t>
            </a:r>
            <a:r>
              <a:rPr lang="ru-RU" sz="1600" dirty="0">
                <a:solidFill>
                  <a:srgbClr val="0033CC"/>
                </a:solidFill>
              </a:rPr>
              <a:t>портал, где обсуждаются все проекты и инициативы ОЛА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33CC"/>
                </a:solidFill>
              </a:rPr>
              <a:t>2. площадка </a:t>
            </a:r>
            <a:r>
              <a:rPr lang="ru-RU" sz="1600" dirty="0">
                <a:solidFill>
                  <a:srgbClr val="0033CC"/>
                </a:solidFill>
              </a:rPr>
              <a:t>для решения профессиональных вопросов</a:t>
            </a:r>
          </a:p>
          <a:p>
            <a:pPr eaLnBrk="1" hangingPunct="1">
              <a:defRPr/>
            </a:pPr>
            <a:r>
              <a:rPr lang="ru-RU" sz="1600" b="1" i="1" dirty="0">
                <a:solidFill>
                  <a:srgbClr val="0033CC"/>
                </a:solidFill>
              </a:rPr>
              <a:t>ФОРУМ доступен </a:t>
            </a:r>
          </a:p>
          <a:p>
            <a:pPr eaLnBrk="1" hangingPunct="1">
              <a:defRPr/>
            </a:pPr>
            <a:r>
              <a:rPr lang="ru-RU" sz="1600" b="1" i="1" dirty="0">
                <a:solidFill>
                  <a:srgbClr val="0033CC"/>
                </a:solidFill>
              </a:rPr>
              <a:t>ТОЛЬКО </a:t>
            </a:r>
          </a:p>
          <a:p>
            <a:pPr eaLnBrk="1" hangingPunct="1">
              <a:defRPr/>
            </a:pPr>
            <a:r>
              <a:rPr lang="ru-RU" sz="1600" b="1" i="1" dirty="0">
                <a:solidFill>
                  <a:srgbClr val="0033CC"/>
                </a:solidFill>
              </a:rPr>
              <a:t>для членов ОЛА </a:t>
            </a:r>
          </a:p>
          <a:p>
            <a:pPr eaLnBrk="1" hangingPunct="1">
              <a:defRPr/>
            </a:pPr>
            <a:r>
              <a:rPr lang="ru-RU" sz="1600" b="1" i="1" dirty="0" smtClean="0">
                <a:solidFill>
                  <a:srgbClr val="0033CC"/>
                </a:solidFill>
              </a:rPr>
              <a:t>или </a:t>
            </a:r>
            <a:r>
              <a:rPr lang="ru-RU" sz="1600" b="1" i="1" dirty="0">
                <a:solidFill>
                  <a:srgbClr val="0033CC"/>
                </a:solidFill>
              </a:rPr>
              <a:t>по специальным приглашениям</a:t>
            </a:r>
            <a:r>
              <a:rPr lang="ru-RU" sz="1600" b="1" i="1" dirty="0" smtClean="0">
                <a:solidFill>
                  <a:srgbClr val="0033CC"/>
                </a:solidFill>
              </a:rPr>
              <a:t>!</a:t>
            </a:r>
            <a:r>
              <a:rPr lang="ru-RU" sz="1600" dirty="0">
                <a:solidFill>
                  <a:srgbClr val="0033CC"/>
                </a:solidFill>
              </a:rPr>
              <a:t> </a:t>
            </a:r>
            <a:endParaRPr lang="ru-RU" sz="1600" dirty="0" smtClean="0">
              <a:solidFill>
                <a:srgbClr val="0033CC"/>
              </a:solidFill>
            </a:endParaRPr>
          </a:p>
          <a:p>
            <a:pPr eaLnBrk="1" hangingPunct="1">
              <a:defRPr/>
            </a:pPr>
            <a:endParaRPr lang="ru-RU" sz="1600" b="1" i="1" dirty="0" smtClean="0">
              <a:solidFill>
                <a:srgbClr val="0033CC"/>
              </a:solidFill>
            </a:endParaRPr>
          </a:p>
          <a:p>
            <a:pPr eaLnBrk="1" hangingPunct="1">
              <a:defRPr/>
            </a:pPr>
            <a:endParaRPr lang="ru-RU" sz="1600" b="1" i="1" dirty="0">
              <a:solidFill>
                <a:srgbClr val="0033CC"/>
              </a:solidFill>
            </a:endParaRPr>
          </a:p>
          <a:p>
            <a:pPr eaLnBrk="1" hangingPunct="1">
              <a:defRPr/>
            </a:pPr>
            <a:endParaRPr lang="ru-RU" sz="1600" b="1" i="1" dirty="0">
              <a:solidFill>
                <a:srgbClr val="0033CC"/>
              </a:solidFill>
            </a:endParaRPr>
          </a:p>
          <a:p>
            <a:pPr marL="457200" indent="-457200">
              <a:buFontTx/>
              <a:buChar char="-"/>
            </a:pPr>
            <a:endParaRPr lang="ru-RU" dirty="0" smtClean="0">
              <a:solidFill>
                <a:srgbClr val="020F72"/>
              </a:solidFill>
            </a:endParaRPr>
          </a:p>
          <a:p>
            <a:endParaRPr lang="ru-RU" dirty="0">
              <a:solidFill>
                <a:srgbClr val="020F72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logotype-RU-(office-doc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88"/>
            <a:ext cx="1296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15" y="1341438"/>
            <a:ext cx="6543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4"/>
          <p:cNvSpPr txBox="1">
            <a:spLocks/>
          </p:cNvSpPr>
          <p:nvPr/>
        </p:nvSpPr>
        <p:spPr bwMode="auto">
          <a:xfrm>
            <a:off x="2123728" y="5013176"/>
            <a:ext cx="5256584" cy="158417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ru-RU" sz="1600" dirty="0">
              <a:solidFill>
                <a:srgbClr val="0000CC"/>
              </a:solidFill>
            </a:endParaRPr>
          </a:p>
          <a:p>
            <a:pPr eaLnBrk="1" hangingPunct="1">
              <a:defRPr/>
            </a:pPr>
            <a:endParaRPr lang="ru-RU" sz="1600" dirty="0" smtClean="0">
              <a:solidFill>
                <a:srgbClr val="0000CC"/>
              </a:solidFill>
            </a:endParaRPr>
          </a:p>
          <a:p>
            <a:pPr eaLnBrk="1" hangingPunct="1">
              <a:defRPr/>
            </a:pPr>
            <a:endParaRPr lang="ru-RU" sz="1600" dirty="0" smtClean="0">
              <a:solidFill>
                <a:srgbClr val="0000CC"/>
              </a:solidFill>
            </a:endParaRPr>
          </a:p>
          <a:p>
            <a:pPr eaLnBrk="1" hangingPunct="1">
              <a:defRPr/>
            </a:pPr>
            <a:endParaRPr lang="ru-RU" sz="1600" dirty="0">
              <a:solidFill>
                <a:srgbClr val="0000CC"/>
              </a:solidFill>
            </a:endParaRPr>
          </a:p>
          <a:p>
            <a:pPr eaLnBrk="1" hangingPunct="1">
              <a:defRPr/>
            </a:pPr>
            <a:endParaRPr lang="ru-RU" sz="1600" dirty="0" smtClean="0">
              <a:solidFill>
                <a:srgbClr val="0000CC"/>
              </a:solidFill>
            </a:endParaRPr>
          </a:p>
          <a:p>
            <a:pPr eaLnBrk="1" hangingPunct="1">
              <a:defRPr/>
            </a:pPr>
            <a:endParaRPr lang="ru-RU" sz="1600" dirty="0">
              <a:solidFill>
                <a:srgbClr val="0000CC"/>
              </a:solidFill>
            </a:endParaRPr>
          </a:p>
          <a:p>
            <a:pPr eaLnBrk="1" hangingPunct="1">
              <a:defRPr/>
            </a:pPr>
            <a:endParaRPr lang="ru-RU" sz="1600" dirty="0" smtClean="0">
              <a:solidFill>
                <a:srgbClr val="0000CC"/>
              </a:solidFill>
            </a:endParaRPr>
          </a:p>
          <a:p>
            <a:pPr eaLnBrk="1" hangingPunct="1">
              <a:defRPr/>
            </a:pPr>
            <a:endParaRPr lang="ru-RU" sz="1600" dirty="0">
              <a:solidFill>
                <a:srgbClr val="0000CC"/>
              </a:solidFill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ФОРУМ на 01.03.2012:</a:t>
            </a:r>
          </a:p>
          <a:p>
            <a:pPr algn="ctr" eaLnBrk="1" hangingPunct="1">
              <a:defRPr/>
            </a:pPr>
            <a:r>
              <a:rPr lang="ru-RU" sz="1800" dirty="0" smtClean="0">
                <a:solidFill>
                  <a:srgbClr val="0033CC"/>
                </a:solidFill>
              </a:rPr>
              <a:t>176 участников </a:t>
            </a:r>
            <a:r>
              <a:rPr lang="ru-RU" sz="1800" dirty="0">
                <a:solidFill>
                  <a:srgbClr val="0033CC"/>
                </a:solidFill>
              </a:rPr>
              <a:t>из </a:t>
            </a:r>
            <a:r>
              <a:rPr lang="ru-RU" sz="1800" dirty="0" smtClean="0">
                <a:solidFill>
                  <a:srgbClr val="0033CC"/>
                </a:solidFill>
              </a:rPr>
              <a:t>65 компаний</a:t>
            </a:r>
          </a:p>
          <a:p>
            <a:pPr algn="ctr" eaLnBrk="1" hangingPunct="1">
              <a:defRPr/>
            </a:pPr>
            <a:r>
              <a:rPr lang="ru-RU" sz="1800" dirty="0" smtClean="0">
                <a:solidFill>
                  <a:srgbClr val="0033CC"/>
                </a:solidFill>
              </a:rPr>
              <a:t>109 тем </a:t>
            </a:r>
          </a:p>
          <a:p>
            <a:pPr algn="ctr" eaLnBrk="1" hangingPunct="1">
              <a:defRPr/>
            </a:pPr>
            <a:r>
              <a:rPr lang="ru-RU" sz="1800" dirty="0" smtClean="0">
                <a:solidFill>
                  <a:srgbClr val="0033CC"/>
                </a:solidFill>
              </a:rPr>
              <a:t>291 </a:t>
            </a:r>
            <a:r>
              <a:rPr lang="ru-RU" sz="1800" dirty="0">
                <a:solidFill>
                  <a:srgbClr val="0033CC"/>
                </a:solidFill>
              </a:rPr>
              <a:t>сообщений</a:t>
            </a:r>
          </a:p>
          <a:p>
            <a:pPr lvl="0"/>
            <a:endParaRPr lang="ru-RU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0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3723</TotalTime>
  <Words>495</Words>
  <Application>Microsoft Office PowerPoint</Application>
  <PresentationFormat>Экран (4:3)</PresentationFormat>
  <Paragraphs>111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Оформление по умолчанию</vt:lpstr>
      <vt:lpstr>Документ Microsoft Office Word</vt:lpstr>
      <vt:lpstr>Документ Microsoft Office Word 97 - 2003</vt:lpstr>
      <vt:lpstr>Актуальные аспекты деятельности  Объединенной  Лизинговой Ассоциации  в 2012 году</vt:lpstr>
      <vt:lpstr>Рынок лизинга в России</vt:lpstr>
      <vt:lpstr>Рынок лизинга в России</vt:lpstr>
      <vt:lpstr>СОСТАВ участников ОЛА на 31.12.2011</vt:lpstr>
      <vt:lpstr>Вехи развития ассоциации</vt:lpstr>
      <vt:lpstr>Направления работы ОЛА:</vt:lpstr>
      <vt:lpstr>Представление и защита интересов отрасли</vt:lpstr>
      <vt:lpstr>Глобальная площадка по обмену опытом и информацией</vt:lpstr>
      <vt:lpstr> ФОРУМ САЙТА ОЛА www.assocleasing.ru </vt:lpstr>
      <vt:lpstr>Дополнительные услуги</vt:lpstr>
      <vt:lpstr>II-й ЕЖЕГОДНЫЙ СЪЕЗД ОТРАСЛИ –  главное событие  лизинговой отрасли России </vt:lpstr>
      <vt:lpstr> Присоединяйтесь к своему  профессиональному сообществу! www.assocleasing.ru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Анна Дмитриева_</cp:lastModifiedBy>
  <cp:revision>192</cp:revision>
  <cp:lastPrinted>2012-02-28T06:40:22Z</cp:lastPrinted>
  <dcterms:created xsi:type="dcterms:W3CDTF">2009-05-25T08:18:30Z</dcterms:created>
  <dcterms:modified xsi:type="dcterms:W3CDTF">2012-04-04T05:22:51Z</dcterms:modified>
</cp:coreProperties>
</file>