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343" r:id="rId2"/>
    <p:sldId id="1342" r:id="rId3"/>
    <p:sldId id="1345" r:id="rId4"/>
    <p:sldId id="1344" r:id="rId5"/>
    <p:sldId id="1336" r:id="rId6"/>
    <p:sldId id="1319" r:id="rId7"/>
    <p:sldId id="1334" r:id="rId8"/>
    <p:sldId id="1331" r:id="rId9"/>
    <p:sldId id="1347" r:id="rId10"/>
  </p:sldIdLst>
  <p:sldSz cx="9906000" cy="6858000" type="A4"/>
  <p:notesSz cx="6797675" cy="9928225"/>
  <p:embeddedFontLst>
    <p:embeddedFont>
      <p:font typeface="Century Gothic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ＭＳ Ｐゴシック" pitchFamily="34" charset="-128"/>
      <p:regular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88701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77402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466103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954804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443505" algn="l" defTabSz="977402" rtl="0" eaLnBrk="1" latinLnBrk="0" hangingPunct="1"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932206" algn="l" defTabSz="977402" rtl="0" eaLnBrk="1" latinLnBrk="0" hangingPunct="1"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420908" algn="l" defTabSz="977402" rtl="0" eaLnBrk="1" latinLnBrk="0" hangingPunct="1"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909609" algn="l" defTabSz="977402" rtl="0" eaLnBrk="1" latinLnBrk="0" hangingPunct="1">
      <a:defRPr sz="11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6FE"/>
    <a:srgbClr val="FFDE75"/>
    <a:srgbClr val="C8E5F8"/>
    <a:srgbClr val="866600"/>
    <a:srgbClr val="FFC1C1"/>
    <a:srgbClr val="FFEDB3"/>
    <a:srgbClr val="FFF3CD"/>
    <a:srgbClr val="6F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673" autoAdjust="0"/>
  </p:normalViewPr>
  <p:slideViewPr>
    <p:cSldViewPr snapToGrid="0">
      <p:cViewPr>
        <p:scale>
          <a:sx n="90" d="100"/>
          <a:sy n="90" d="100"/>
        </p:scale>
        <p:origin x="-1392" y="-570"/>
      </p:cViewPr>
      <p:guideLst>
        <p:guide orient="horz" pos="3905"/>
        <p:guide orient="horz" pos="486"/>
        <p:guide pos="88"/>
        <p:guide pos="6092"/>
        <p:guide pos="50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6"/>
    </p:cViewPr>
  </p:sorterViewPr>
  <p:notesViewPr>
    <p:cSldViewPr snapToGrid="0">
      <p:cViewPr varScale="1">
        <p:scale>
          <a:sx n="58" d="100"/>
          <a:sy n="58" d="100"/>
        </p:scale>
        <p:origin x="-2754" y="-102"/>
      </p:cViewPr>
      <p:guideLst>
        <p:guide orient="horz" pos="312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Эфф. Ставка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Лист1!$B$2:$F$2</c:f>
              <c:numCache>
                <c:formatCode>0.00000</c:formatCode>
                <c:ptCount val="5"/>
                <c:pt idx="0">
                  <c:v>2.0899999999999998E-3</c:v>
                </c:pt>
                <c:pt idx="1">
                  <c:v>2.0500000000000002E-3</c:v>
                </c:pt>
                <c:pt idx="2">
                  <c:v>1.8450000000000003E-3</c:v>
                </c:pt>
                <c:pt idx="3">
                  <c:v>1.6605000000000003E-3</c:v>
                </c:pt>
                <c:pt idx="4">
                  <c:v>1.4944500000000002E-3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axId val="122652544"/>
        <c:axId val="122651776"/>
      </c:barChart>
      <c:catAx>
        <c:axId val="122652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122651776"/>
        <c:crosses val="autoZero"/>
        <c:auto val="1"/>
        <c:lblAlgn val="ctr"/>
        <c:lblOffset val="100"/>
        <c:noMultiLvlLbl val="0"/>
      </c:catAx>
      <c:valAx>
        <c:axId val="122651776"/>
        <c:scaling>
          <c:orientation val="minMax"/>
          <c:max val="2.5000000000000005E-3"/>
          <c:min val="1.2000000000000003E-3"/>
        </c:scaling>
        <c:delete val="1"/>
        <c:axPos val="l"/>
        <c:numFmt formatCode="0.00000" sourceLinked="1"/>
        <c:majorTickMark val="out"/>
        <c:minorTickMark val="none"/>
        <c:tickLblPos val="nextTo"/>
        <c:crossAx val="12265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chemeClr val="tx2"/>
                </a:solidFill>
              </a:defRPr>
            </a:pPr>
            <a:r>
              <a:rPr lang="ru-RU" sz="1200" b="1" dirty="0" smtClean="0">
                <a:solidFill>
                  <a:schemeClr val="tx2"/>
                </a:solidFill>
              </a:rPr>
              <a:t>Рост</a:t>
            </a:r>
            <a:r>
              <a:rPr lang="ru-RU" sz="1200" b="1" baseline="0" dirty="0" smtClean="0">
                <a:solidFill>
                  <a:schemeClr val="tx2"/>
                </a:solidFill>
              </a:rPr>
              <a:t> числа акционеров НКО ЗАО НРД*</a:t>
            </a:r>
            <a:endParaRPr lang="ru-RU" sz="12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174133091406096"/>
          <c:y val="5.72129338426080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4800151877966564E-2"/>
          <c:y val="0.42695126402943262"/>
          <c:w val="0.91039969624406691"/>
          <c:h val="0.40656922676149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37</c:v>
                </c:pt>
                <c:pt idx="2">
                  <c:v>42</c:v>
                </c:pt>
                <c:pt idx="3">
                  <c:v>47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12256"/>
        <c:axId val="122122240"/>
      </c:barChart>
      <c:catAx>
        <c:axId val="1221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2122240"/>
        <c:crosses val="autoZero"/>
        <c:auto val="1"/>
        <c:lblAlgn val="ctr"/>
        <c:lblOffset val="100"/>
        <c:noMultiLvlLbl val="0"/>
      </c:catAx>
      <c:valAx>
        <c:axId val="122122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11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55EAC-951F-4086-831E-42F165A4A6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2352E-38DD-4114-80E4-277933A9EF84}">
      <dgm:prSet phldrT="[Текст]"/>
      <dgm:spPr/>
      <dgm:t>
        <a:bodyPr/>
        <a:lstStyle/>
        <a:p>
          <a:pPr marL="180975" indent="0" algn="l"/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Высокотехнологичная сервисная компания для акционеров и пользователей</a:t>
          </a:r>
          <a:endParaRPr lang="ru-RU" dirty="0">
            <a:solidFill>
              <a:schemeClr val="bg1"/>
            </a:solidFill>
          </a:endParaRPr>
        </a:p>
      </dgm:t>
    </dgm:pt>
    <dgm:pt modelId="{489E7724-A8D2-4270-B057-838E62B610F9}" type="parTrans" cxnId="{AD215ED8-9B3E-4A1E-9355-DF0318B03E9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AD4770B-01BE-420D-8835-FBB641F4C48C}" type="sibTrans" cxnId="{AD215ED8-9B3E-4A1E-9355-DF0318B03E9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40CF9F6B-8407-4A80-A39E-D80C2B02F4F6}">
      <dgm:prSet phldrT="[Текст]"/>
      <dgm:spPr/>
      <dgm:t>
        <a:bodyPr/>
        <a:lstStyle/>
        <a:p>
          <a:pPr marL="180975" indent="0" algn="l"/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Компания группы ММВБ-РТС</a:t>
          </a:r>
          <a:endParaRPr lang="ru-RU" dirty="0">
            <a:solidFill>
              <a:schemeClr val="bg1"/>
            </a:solidFill>
          </a:endParaRPr>
        </a:p>
      </dgm:t>
    </dgm:pt>
    <dgm:pt modelId="{572570CB-7EDC-4D0C-8877-245961D4BAC4}" type="parTrans" cxnId="{8BF985D8-999F-4518-A192-56C95D1AB65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40CF7EA6-2284-4E56-85C4-EBF38B9D14FB}" type="sibTrans" cxnId="{8BF985D8-999F-4518-A192-56C95D1AB65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B9D55AB-80AF-44BD-A8C1-6166534B3878}">
      <dgm:prSet phldrT="[Текст]"/>
      <dgm:spPr/>
      <dgm:t>
        <a:bodyPr/>
        <a:lstStyle/>
        <a:p>
          <a:pPr marL="180975" indent="0" algn="l"/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В сотрудничестве с клиентами</a:t>
          </a:r>
          <a:endParaRPr lang="ru-RU" dirty="0">
            <a:solidFill>
              <a:schemeClr val="bg1"/>
            </a:solidFill>
          </a:endParaRPr>
        </a:p>
      </dgm:t>
    </dgm:pt>
    <dgm:pt modelId="{D8976A52-E8CE-456F-AC2E-2599B3EF339C}" type="parTrans" cxnId="{9010AF25-2AB5-48C0-BCDC-D207D93C3D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1EF75CE-6D7F-4E7D-AEB6-D8A97A452403}" type="sibTrans" cxnId="{9010AF25-2AB5-48C0-BCDC-D207D93C3D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4DB6021-6B05-488C-8C22-31FC854F621B}">
      <dgm:prSet phldrT="[Текст]"/>
      <dgm:spPr/>
      <dgm:t>
        <a:bodyPr/>
        <a:lstStyle/>
        <a:p>
          <a:pPr marL="180975" indent="0" algn="l"/>
          <a:r>
            <a:rPr lang="ru-RU" b="0" dirty="0" err="1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Амбициозность</a:t>
          </a:r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 целей</a:t>
          </a:r>
          <a:endParaRPr lang="ru-RU" dirty="0">
            <a:solidFill>
              <a:schemeClr val="bg1"/>
            </a:solidFill>
          </a:endParaRPr>
        </a:p>
      </dgm:t>
    </dgm:pt>
    <dgm:pt modelId="{23B60130-5125-4406-A97A-9BAC63B6DA29}" type="parTrans" cxnId="{E70427CC-C2E5-4997-B7FC-5746B7D1447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0075D5D-F9B9-4038-8C29-B51C09707B09}" type="sibTrans" cxnId="{E70427CC-C2E5-4997-B7FC-5746B7D1447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0F17862-CA7C-40BC-B70A-6CB73D579755}">
      <dgm:prSet phldrT="[Текст]"/>
      <dgm:spPr/>
      <dgm:t>
        <a:bodyPr/>
        <a:lstStyle/>
        <a:p>
          <a:pPr marL="180975" indent="0" algn="l"/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Инновации и динамичное развитие </a:t>
          </a:r>
          <a:endParaRPr lang="ru-RU" dirty="0">
            <a:solidFill>
              <a:schemeClr val="bg1"/>
            </a:solidFill>
          </a:endParaRPr>
        </a:p>
      </dgm:t>
    </dgm:pt>
    <dgm:pt modelId="{EDD2AD99-F387-4BD4-86FB-BA775D851CAC}" type="parTrans" cxnId="{E4BAC69D-8575-40B9-A186-00B8EFA9B0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59F0CA2-F051-4609-8CF1-D1ADC56FC895}" type="sibTrans" cxnId="{E4BAC69D-8575-40B9-A186-00B8EFA9B0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870208A1-72C6-4C15-AEF3-CF908E823EDF}">
      <dgm:prSet phldrT="[Текст]"/>
      <dgm:spPr/>
      <dgm:t>
        <a:bodyPr/>
        <a:lstStyle/>
        <a:p>
          <a:pPr marL="180975" indent="0" algn="l"/>
          <a:r>
            <a:rPr lang="ru-RU" b="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Нацеленность на результат</a:t>
          </a:r>
          <a:endParaRPr lang="ru-RU" dirty="0">
            <a:solidFill>
              <a:schemeClr val="bg1"/>
            </a:solidFill>
          </a:endParaRPr>
        </a:p>
      </dgm:t>
    </dgm:pt>
    <dgm:pt modelId="{74E75C9A-4E59-462C-9FFE-2A1597047CDA}" type="parTrans" cxnId="{E650BE15-6DDD-4107-A3D5-AB8D7B3B620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78994C3-200C-4A74-AF0E-2535F739522D}" type="sibTrans" cxnId="{E650BE15-6DDD-4107-A3D5-AB8D7B3B620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C7274EF-9E9F-4C32-A1E1-B7372D4C17F6}" type="pres">
      <dgm:prSet presAssocID="{F5255EAC-951F-4086-831E-42F165A4A6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58B30-58CB-453C-B8D1-BB1DEC6D0FA1}" type="pres">
      <dgm:prSet presAssocID="{8B42352E-38DD-4114-80E4-277933A9EF84}" presName="composite" presStyleCnt="0"/>
      <dgm:spPr/>
    </dgm:pt>
    <dgm:pt modelId="{38FF21A9-F40D-4583-A7EA-FB4442AABEC6}" type="pres">
      <dgm:prSet presAssocID="{8B42352E-38DD-4114-80E4-277933A9EF84}" presName="imgShp" presStyleLbl="fgImgPlace1" presStyleIdx="0" presStyleCnt="6" custLinFactX="-100000" custLinFactNeighborX="-119524" custLinFactNeighborY="5432"/>
      <dgm:spPr/>
    </dgm:pt>
    <dgm:pt modelId="{C0B312E1-664B-4054-B458-2D8BF378E9E6}" type="pres">
      <dgm:prSet presAssocID="{8B42352E-38DD-4114-80E4-277933A9EF84}" presName="txShp" presStyleLbl="node1" presStyleIdx="0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43341-83FB-4FD1-91BC-1D3FF8200A8A}" type="pres">
      <dgm:prSet presAssocID="{9AD4770B-01BE-420D-8835-FBB641F4C48C}" presName="spacing" presStyleCnt="0"/>
      <dgm:spPr/>
    </dgm:pt>
    <dgm:pt modelId="{93F1341A-7D0D-4FA1-82A3-DED789EE95B0}" type="pres">
      <dgm:prSet presAssocID="{40CF9F6B-8407-4A80-A39E-D80C2B02F4F6}" presName="composite" presStyleCnt="0"/>
      <dgm:spPr/>
    </dgm:pt>
    <dgm:pt modelId="{9C843900-752D-4316-B018-7354CE3D9DB5}" type="pres">
      <dgm:prSet presAssocID="{40CF9F6B-8407-4A80-A39E-D80C2B02F4F6}" presName="imgShp" presStyleLbl="fgImgPlace1" presStyleIdx="1" presStyleCnt="6" custLinFactX="-100000" custLinFactNeighborX="-119524" custLinFactNeighborY="5432"/>
      <dgm:spPr/>
    </dgm:pt>
    <dgm:pt modelId="{E01B6A13-64CF-4D7F-B6F5-59E8457798C3}" type="pres">
      <dgm:prSet presAssocID="{40CF9F6B-8407-4A80-A39E-D80C2B02F4F6}" presName="txShp" presStyleLbl="node1" presStyleIdx="1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7AFDB-D1DD-4110-B9C2-DDA5AE2ADCF4}" type="pres">
      <dgm:prSet presAssocID="{40CF7EA6-2284-4E56-85C4-EBF38B9D14FB}" presName="spacing" presStyleCnt="0"/>
      <dgm:spPr/>
    </dgm:pt>
    <dgm:pt modelId="{92E7563D-5224-47FC-B28A-3C13391084F5}" type="pres">
      <dgm:prSet presAssocID="{6B9D55AB-80AF-44BD-A8C1-6166534B3878}" presName="composite" presStyleCnt="0"/>
      <dgm:spPr/>
    </dgm:pt>
    <dgm:pt modelId="{6DB98D85-0BD2-468B-827E-81293E795D20}" type="pres">
      <dgm:prSet presAssocID="{6B9D55AB-80AF-44BD-A8C1-6166534B3878}" presName="imgShp" presStyleLbl="fgImgPlace1" presStyleIdx="2" presStyleCnt="6" custLinFactX="-100000" custLinFactNeighborX="-119524" custLinFactNeighborY="5432"/>
      <dgm:spPr/>
    </dgm:pt>
    <dgm:pt modelId="{0F14E98A-0555-46BC-B152-CC218A446F01}" type="pres">
      <dgm:prSet presAssocID="{6B9D55AB-80AF-44BD-A8C1-6166534B3878}" presName="txShp" presStyleLbl="node1" presStyleIdx="2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FCB5-7C8E-4CF2-9F70-763459FB0D6B}" type="pres">
      <dgm:prSet presAssocID="{91EF75CE-6D7F-4E7D-AEB6-D8A97A452403}" presName="spacing" presStyleCnt="0"/>
      <dgm:spPr/>
    </dgm:pt>
    <dgm:pt modelId="{1EC92390-7B19-4858-B5F3-B4BD83EF5B69}" type="pres">
      <dgm:prSet presAssocID="{A4DB6021-6B05-488C-8C22-31FC854F621B}" presName="composite" presStyleCnt="0"/>
      <dgm:spPr/>
    </dgm:pt>
    <dgm:pt modelId="{57A247C3-AB33-42B0-92FB-DE4754B5FF48}" type="pres">
      <dgm:prSet presAssocID="{A4DB6021-6B05-488C-8C22-31FC854F621B}" presName="imgShp" presStyleLbl="fgImgPlace1" presStyleIdx="3" presStyleCnt="6" custLinFactX="-100000" custLinFactNeighborX="-119524" custLinFactNeighborY="5432"/>
      <dgm:spPr/>
    </dgm:pt>
    <dgm:pt modelId="{BB7ECC8E-24B9-4D33-9752-0ED72D26B83A}" type="pres">
      <dgm:prSet presAssocID="{A4DB6021-6B05-488C-8C22-31FC854F621B}" presName="txShp" presStyleLbl="node1" presStyleIdx="3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0BFAB-2843-4D14-9E71-35EA0B289BEE}" type="pres">
      <dgm:prSet presAssocID="{A0075D5D-F9B9-4038-8C29-B51C09707B09}" presName="spacing" presStyleCnt="0"/>
      <dgm:spPr/>
    </dgm:pt>
    <dgm:pt modelId="{F4F07927-30A6-4F62-8687-1565829B51A0}" type="pres">
      <dgm:prSet presAssocID="{30F17862-CA7C-40BC-B70A-6CB73D579755}" presName="composite" presStyleCnt="0"/>
      <dgm:spPr/>
    </dgm:pt>
    <dgm:pt modelId="{B815E628-B61F-4599-9F21-291A36D92C84}" type="pres">
      <dgm:prSet presAssocID="{30F17862-CA7C-40BC-B70A-6CB73D579755}" presName="imgShp" presStyleLbl="fgImgPlace1" presStyleIdx="4" presStyleCnt="6" custLinFactX="-100000" custLinFactNeighborX="-119524" custLinFactNeighborY="5432"/>
      <dgm:spPr/>
    </dgm:pt>
    <dgm:pt modelId="{F2174E0C-7297-4901-8D59-75A246230199}" type="pres">
      <dgm:prSet presAssocID="{30F17862-CA7C-40BC-B70A-6CB73D579755}" presName="txShp" presStyleLbl="node1" presStyleIdx="4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232D4-675F-4C7F-BECB-556BE6F569D1}" type="pres">
      <dgm:prSet presAssocID="{B59F0CA2-F051-4609-8CF1-D1ADC56FC895}" presName="spacing" presStyleCnt="0"/>
      <dgm:spPr/>
    </dgm:pt>
    <dgm:pt modelId="{1544DE04-388D-448B-B0CF-ED8EE05EF6E8}" type="pres">
      <dgm:prSet presAssocID="{870208A1-72C6-4C15-AEF3-CF908E823EDF}" presName="composite" presStyleCnt="0"/>
      <dgm:spPr/>
    </dgm:pt>
    <dgm:pt modelId="{D20FE3A3-3D1A-4FB6-9E24-AAB1256F843A}" type="pres">
      <dgm:prSet presAssocID="{870208A1-72C6-4C15-AEF3-CF908E823EDF}" presName="imgShp" presStyleLbl="fgImgPlace1" presStyleIdx="5" presStyleCnt="6" custLinFactX="-100000" custLinFactNeighborX="-119524" custLinFactNeighborY="5432"/>
      <dgm:spPr/>
    </dgm:pt>
    <dgm:pt modelId="{3BF596C4-14C1-4537-8900-3B5FF63A6187}" type="pres">
      <dgm:prSet presAssocID="{870208A1-72C6-4C15-AEF3-CF908E823EDF}" presName="txShp" presStyleLbl="node1" presStyleIdx="5" presStyleCnt="6" custScaleX="13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76BF5-53AD-4B8D-A4B9-CBD605D3CC5F}" type="presOf" srcId="{8B42352E-38DD-4114-80E4-277933A9EF84}" destId="{C0B312E1-664B-4054-B458-2D8BF378E9E6}" srcOrd="0" destOrd="0" presId="urn:microsoft.com/office/officeart/2005/8/layout/vList3"/>
    <dgm:cxn modelId="{8BF985D8-999F-4518-A192-56C95D1AB658}" srcId="{F5255EAC-951F-4086-831E-42F165A4A6E8}" destId="{40CF9F6B-8407-4A80-A39E-D80C2B02F4F6}" srcOrd="1" destOrd="0" parTransId="{572570CB-7EDC-4D0C-8877-245961D4BAC4}" sibTransId="{40CF7EA6-2284-4E56-85C4-EBF38B9D14FB}"/>
    <dgm:cxn modelId="{E650BE15-6DDD-4107-A3D5-AB8D7B3B620E}" srcId="{F5255EAC-951F-4086-831E-42F165A4A6E8}" destId="{870208A1-72C6-4C15-AEF3-CF908E823EDF}" srcOrd="5" destOrd="0" parTransId="{74E75C9A-4E59-462C-9FFE-2A1597047CDA}" sibTransId="{378994C3-200C-4A74-AF0E-2535F739522D}"/>
    <dgm:cxn modelId="{E70427CC-C2E5-4997-B7FC-5746B7D14471}" srcId="{F5255EAC-951F-4086-831E-42F165A4A6E8}" destId="{A4DB6021-6B05-488C-8C22-31FC854F621B}" srcOrd="3" destOrd="0" parTransId="{23B60130-5125-4406-A97A-9BAC63B6DA29}" sibTransId="{A0075D5D-F9B9-4038-8C29-B51C09707B09}"/>
    <dgm:cxn modelId="{E4BAC69D-8575-40B9-A186-00B8EFA9B0CD}" srcId="{F5255EAC-951F-4086-831E-42F165A4A6E8}" destId="{30F17862-CA7C-40BC-B70A-6CB73D579755}" srcOrd="4" destOrd="0" parTransId="{EDD2AD99-F387-4BD4-86FB-BA775D851CAC}" sibTransId="{B59F0CA2-F051-4609-8CF1-D1ADC56FC895}"/>
    <dgm:cxn modelId="{5EB43F58-F37D-44B5-B6B5-86974E46CBD3}" type="presOf" srcId="{6B9D55AB-80AF-44BD-A8C1-6166534B3878}" destId="{0F14E98A-0555-46BC-B152-CC218A446F01}" srcOrd="0" destOrd="0" presId="urn:microsoft.com/office/officeart/2005/8/layout/vList3"/>
    <dgm:cxn modelId="{9010AF25-2AB5-48C0-BCDC-D207D93C3DAC}" srcId="{F5255EAC-951F-4086-831E-42F165A4A6E8}" destId="{6B9D55AB-80AF-44BD-A8C1-6166534B3878}" srcOrd="2" destOrd="0" parTransId="{D8976A52-E8CE-456F-AC2E-2599B3EF339C}" sibTransId="{91EF75CE-6D7F-4E7D-AEB6-D8A97A452403}"/>
    <dgm:cxn modelId="{AD215ED8-9B3E-4A1E-9355-DF0318B03E9E}" srcId="{F5255EAC-951F-4086-831E-42F165A4A6E8}" destId="{8B42352E-38DD-4114-80E4-277933A9EF84}" srcOrd="0" destOrd="0" parTransId="{489E7724-A8D2-4270-B057-838E62B610F9}" sibTransId="{9AD4770B-01BE-420D-8835-FBB641F4C48C}"/>
    <dgm:cxn modelId="{DB95A1FE-4428-42D7-AB01-A0DC9BADC718}" type="presOf" srcId="{F5255EAC-951F-4086-831E-42F165A4A6E8}" destId="{5C7274EF-9E9F-4C32-A1E1-B7372D4C17F6}" srcOrd="0" destOrd="0" presId="urn:microsoft.com/office/officeart/2005/8/layout/vList3"/>
    <dgm:cxn modelId="{74B9E299-6C7A-4188-8603-D9B7E8B1B831}" type="presOf" srcId="{870208A1-72C6-4C15-AEF3-CF908E823EDF}" destId="{3BF596C4-14C1-4537-8900-3B5FF63A6187}" srcOrd="0" destOrd="0" presId="urn:microsoft.com/office/officeart/2005/8/layout/vList3"/>
    <dgm:cxn modelId="{4E4B2403-C266-42DC-90C7-F7CCD4443180}" type="presOf" srcId="{30F17862-CA7C-40BC-B70A-6CB73D579755}" destId="{F2174E0C-7297-4901-8D59-75A246230199}" srcOrd="0" destOrd="0" presId="urn:microsoft.com/office/officeart/2005/8/layout/vList3"/>
    <dgm:cxn modelId="{8870885E-2F18-40F1-A69F-D8BB2FF61359}" type="presOf" srcId="{40CF9F6B-8407-4A80-A39E-D80C2B02F4F6}" destId="{E01B6A13-64CF-4D7F-B6F5-59E8457798C3}" srcOrd="0" destOrd="0" presId="urn:microsoft.com/office/officeart/2005/8/layout/vList3"/>
    <dgm:cxn modelId="{51BABA11-2530-4249-A90F-1022701BA807}" type="presOf" srcId="{A4DB6021-6B05-488C-8C22-31FC854F621B}" destId="{BB7ECC8E-24B9-4D33-9752-0ED72D26B83A}" srcOrd="0" destOrd="0" presId="urn:microsoft.com/office/officeart/2005/8/layout/vList3"/>
    <dgm:cxn modelId="{9189B892-E729-42B6-97D3-48CFE9D98BDE}" type="presParOf" srcId="{5C7274EF-9E9F-4C32-A1E1-B7372D4C17F6}" destId="{89358B30-58CB-453C-B8D1-BB1DEC6D0FA1}" srcOrd="0" destOrd="0" presId="urn:microsoft.com/office/officeart/2005/8/layout/vList3"/>
    <dgm:cxn modelId="{ED471FC3-EF44-4209-9079-38ADD1E476E6}" type="presParOf" srcId="{89358B30-58CB-453C-B8D1-BB1DEC6D0FA1}" destId="{38FF21A9-F40D-4583-A7EA-FB4442AABEC6}" srcOrd="0" destOrd="0" presId="urn:microsoft.com/office/officeart/2005/8/layout/vList3"/>
    <dgm:cxn modelId="{EC3A15D5-416F-4F0F-9D7C-07F9436EBC32}" type="presParOf" srcId="{89358B30-58CB-453C-B8D1-BB1DEC6D0FA1}" destId="{C0B312E1-664B-4054-B458-2D8BF378E9E6}" srcOrd="1" destOrd="0" presId="urn:microsoft.com/office/officeart/2005/8/layout/vList3"/>
    <dgm:cxn modelId="{EA5808AC-D838-49D8-97CF-D7AB53BC742F}" type="presParOf" srcId="{5C7274EF-9E9F-4C32-A1E1-B7372D4C17F6}" destId="{99A43341-83FB-4FD1-91BC-1D3FF8200A8A}" srcOrd="1" destOrd="0" presId="urn:microsoft.com/office/officeart/2005/8/layout/vList3"/>
    <dgm:cxn modelId="{16026CB3-A3E5-4B72-8CE3-72A6B619F726}" type="presParOf" srcId="{5C7274EF-9E9F-4C32-A1E1-B7372D4C17F6}" destId="{93F1341A-7D0D-4FA1-82A3-DED789EE95B0}" srcOrd="2" destOrd="0" presId="urn:microsoft.com/office/officeart/2005/8/layout/vList3"/>
    <dgm:cxn modelId="{8BBCCF3F-76F1-4E58-A89E-3D18E608D2BF}" type="presParOf" srcId="{93F1341A-7D0D-4FA1-82A3-DED789EE95B0}" destId="{9C843900-752D-4316-B018-7354CE3D9DB5}" srcOrd="0" destOrd="0" presId="urn:microsoft.com/office/officeart/2005/8/layout/vList3"/>
    <dgm:cxn modelId="{DDD49A4F-78E0-42E3-9871-47F5B9B117F2}" type="presParOf" srcId="{93F1341A-7D0D-4FA1-82A3-DED789EE95B0}" destId="{E01B6A13-64CF-4D7F-B6F5-59E8457798C3}" srcOrd="1" destOrd="0" presId="urn:microsoft.com/office/officeart/2005/8/layout/vList3"/>
    <dgm:cxn modelId="{0780FC2F-5188-4C9F-BD88-85049C4710B7}" type="presParOf" srcId="{5C7274EF-9E9F-4C32-A1E1-B7372D4C17F6}" destId="{AFE7AFDB-D1DD-4110-B9C2-DDA5AE2ADCF4}" srcOrd="3" destOrd="0" presId="urn:microsoft.com/office/officeart/2005/8/layout/vList3"/>
    <dgm:cxn modelId="{B4846F23-9D1E-4A45-8A0F-4AF265522C3E}" type="presParOf" srcId="{5C7274EF-9E9F-4C32-A1E1-B7372D4C17F6}" destId="{92E7563D-5224-47FC-B28A-3C13391084F5}" srcOrd="4" destOrd="0" presId="urn:microsoft.com/office/officeart/2005/8/layout/vList3"/>
    <dgm:cxn modelId="{AAC22493-7CB5-43B5-A23B-6829CF782D79}" type="presParOf" srcId="{92E7563D-5224-47FC-B28A-3C13391084F5}" destId="{6DB98D85-0BD2-468B-827E-81293E795D20}" srcOrd="0" destOrd="0" presId="urn:microsoft.com/office/officeart/2005/8/layout/vList3"/>
    <dgm:cxn modelId="{70337074-5A14-41BD-A5BC-5E20C8BC0A59}" type="presParOf" srcId="{92E7563D-5224-47FC-B28A-3C13391084F5}" destId="{0F14E98A-0555-46BC-B152-CC218A446F01}" srcOrd="1" destOrd="0" presId="urn:microsoft.com/office/officeart/2005/8/layout/vList3"/>
    <dgm:cxn modelId="{D4680D3F-DFE2-460C-8C7B-5D7D9C152864}" type="presParOf" srcId="{5C7274EF-9E9F-4C32-A1E1-B7372D4C17F6}" destId="{091EFCB5-7C8E-4CF2-9F70-763459FB0D6B}" srcOrd="5" destOrd="0" presId="urn:microsoft.com/office/officeart/2005/8/layout/vList3"/>
    <dgm:cxn modelId="{38F4B63F-44DD-4667-BBAE-33BDADC8FCCA}" type="presParOf" srcId="{5C7274EF-9E9F-4C32-A1E1-B7372D4C17F6}" destId="{1EC92390-7B19-4858-B5F3-B4BD83EF5B69}" srcOrd="6" destOrd="0" presId="urn:microsoft.com/office/officeart/2005/8/layout/vList3"/>
    <dgm:cxn modelId="{6A0827BE-F33B-4866-9A6C-5191276433FD}" type="presParOf" srcId="{1EC92390-7B19-4858-B5F3-B4BD83EF5B69}" destId="{57A247C3-AB33-42B0-92FB-DE4754B5FF48}" srcOrd="0" destOrd="0" presId="urn:microsoft.com/office/officeart/2005/8/layout/vList3"/>
    <dgm:cxn modelId="{1860D66C-1828-46AB-904E-FD6A2C6068CF}" type="presParOf" srcId="{1EC92390-7B19-4858-B5F3-B4BD83EF5B69}" destId="{BB7ECC8E-24B9-4D33-9752-0ED72D26B83A}" srcOrd="1" destOrd="0" presId="urn:microsoft.com/office/officeart/2005/8/layout/vList3"/>
    <dgm:cxn modelId="{2B1D7B76-7F4D-4BD7-9302-2268AD137688}" type="presParOf" srcId="{5C7274EF-9E9F-4C32-A1E1-B7372D4C17F6}" destId="{B530BFAB-2843-4D14-9E71-35EA0B289BEE}" srcOrd="7" destOrd="0" presId="urn:microsoft.com/office/officeart/2005/8/layout/vList3"/>
    <dgm:cxn modelId="{679C9211-CCB6-4C60-9216-2AA455CA13C0}" type="presParOf" srcId="{5C7274EF-9E9F-4C32-A1E1-B7372D4C17F6}" destId="{F4F07927-30A6-4F62-8687-1565829B51A0}" srcOrd="8" destOrd="0" presId="urn:microsoft.com/office/officeart/2005/8/layout/vList3"/>
    <dgm:cxn modelId="{DC8E883F-F878-41E9-93C0-4C543BE016C0}" type="presParOf" srcId="{F4F07927-30A6-4F62-8687-1565829B51A0}" destId="{B815E628-B61F-4599-9F21-291A36D92C84}" srcOrd="0" destOrd="0" presId="urn:microsoft.com/office/officeart/2005/8/layout/vList3"/>
    <dgm:cxn modelId="{6B117257-2E07-4645-9195-5797772BBE20}" type="presParOf" srcId="{F4F07927-30A6-4F62-8687-1565829B51A0}" destId="{F2174E0C-7297-4901-8D59-75A246230199}" srcOrd="1" destOrd="0" presId="urn:microsoft.com/office/officeart/2005/8/layout/vList3"/>
    <dgm:cxn modelId="{C96E8DE2-5394-4309-BC86-EC3E1316C486}" type="presParOf" srcId="{5C7274EF-9E9F-4C32-A1E1-B7372D4C17F6}" destId="{EEE232D4-675F-4C7F-BECB-556BE6F569D1}" srcOrd="9" destOrd="0" presId="urn:microsoft.com/office/officeart/2005/8/layout/vList3"/>
    <dgm:cxn modelId="{C75A56A8-8CA5-4B0D-9417-EBF16A0BCD51}" type="presParOf" srcId="{5C7274EF-9E9F-4C32-A1E1-B7372D4C17F6}" destId="{1544DE04-388D-448B-B0CF-ED8EE05EF6E8}" srcOrd="10" destOrd="0" presId="urn:microsoft.com/office/officeart/2005/8/layout/vList3"/>
    <dgm:cxn modelId="{A2209289-BFAA-4622-8042-D613D99F18BF}" type="presParOf" srcId="{1544DE04-388D-448B-B0CF-ED8EE05EF6E8}" destId="{D20FE3A3-3D1A-4FB6-9E24-AAB1256F843A}" srcOrd="0" destOrd="0" presId="urn:microsoft.com/office/officeart/2005/8/layout/vList3"/>
    <dgm:cxn modelId="{793D6242-6262-4CA2-9DD5-4ABD081A0CC0}" type="presParOf" srcId="{1544DE04-388D-448B-B0CF-ED8EE05EF6E8}" destId="{3BF596C4-14C1-4537-8900-3B5FF63A61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12E1-664B-4054-B458-2D8BF378E9E6}">
      <dsp:nvSpPr>
        <dsp:cNvPr id="0" name=""/>
        <dsp:cNvSpPr/>
      </dsp:nvSpPr>
      <dsp:spPr>
        <a:xfrm rot="10800000">
          <a:off x="372134" y="607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Высокотехнологичная сервисная компания для акционеров и пользователей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607"/>
        <a:ext cx="8352507" cy="529127"/>
      </dsp:txXfrm>
    </dsp:sp>
    <dsp:sp modelId="{38FF21A9-F40D-4583-A7EA-FB4442AABEC6}">
      <dsp:nvSpPr>
        <dsp:cNvPr id="0" name=""/>
        <dsp:cNvSpPr/>
      </dsp:nvSpPr>
      <dsp:spPr>
        <a:xfrm>
          <a:off x="119741" y="29350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1B6A13-64CF-4D7F-B6F5-59E8457798C3}">
      <dsp:nvSpPr>
        <dsp:cNvPr id="0" name=""/>
        <dsp:cNvSpPr/>
      </dsp:nvSpPr>
      <dsp:spPr>
        <a:xfrm rot="10800000">
          <a:off x="372134" y="687683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Компания группы ММВБ-РТС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687683"/>
        <a:ext cx="8352507" cy="529127"/>
      </dsp:txXfrm>
    </dsp:sp>
    <dsp:sp modelId="{9C843900-752D-4316-B018-7354CE3D9DB5}">
      <dsp:nvSpPr>
        <dsp:cNvPr id="0" name=""/>
        <dsp:cNvSpPr/>
      </dsp:nvSpPr>
      <dsp:spPr>
        <a:xfrm>
          <a:off x="119741" y="716426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14E98A-0555-46BC-B152-CC218A446F01}">
      <dsp:nvSpPr>
        <dsp:cNvPr id="0" name=""/>
        <dsp:cNvSpPr/>
      </dsp:nvSpPr>
      <dsp:spPr>
        <a:xfrm rot="10800000">
          <a:off x="372134" y="1374759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В сотрудничестве с клиентами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1374759"/>
        <a:ext cx="8352507" cy="529127"/>
      </dsp:txXfrm>
    </dsp:sp>
    <dsp:sp modelId="{6DB98D85-0BD2-468B-827E-81293E795D20}">
      <dsp:nvSpPr>
        <dsp:cNvPr id="0" name=""/>
        <dsp:cNvSpPr/>
      </dsp:nvSpPr>
      <dsp:spPr>
        <a:xfrm>
          <a:off x="119741" y="1403501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7ECC8E-24B9-4D33-9752-0ED72D26B83A}">
      <dsp:nvSpPr>
        <dsp:cNvPr id="0" name=""/>
        <dsp:cNvSpPr/>
      </dsp:nvSpPr>
      <dsp:spPr>
        <a:xfrm rot="10800000">
          <a:off x="372134" y="2061835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err="1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Амбициозность</a:t>
          </a: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 целей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2061835"/>
        <a:ext cx="8352507" cy="529127"/>
      </dsp:txXfrm>
    </dsp:sp>
    <dsp:sp modelId="{57A247C3-AB33-42B0-92FB-DE4754B5FF48}">
      <dsp:nvSpPr>
        <dsp:cNvPr id="0" name=""/>
        <dsp:cNvSpPr/>
      </dsp:nvSpPr>
      <dsp:spPr>
        <a:xfrm>
          <a:off x="119741" y="2090577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174E0C-7297-4901-8D59-75A246230199}">
      <dsp:nvSpPr>
        <dsp:cNvPr id="0" name=""/>
        <dsp:cNvSpPr/>
      </dsp:nvSpPr>
      <dsp:spPr>
        <a:xfrm rot="10800000">
          <a:off x="372134" y="2748911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Инновации и динамичное развитие 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2748911"/>
        <a:ext cx="8352507" cy="529127"/>
      </dsp:txXfrm>
    </dsp:sp>
    <dsp:sp modelId="{B815E628-B61F-4599-9F21-291A36D92C84}">
      <dsp:nvSpPr>
        <dsp:cNvPr id="0" name=""/>
        <dsp:cNvSpPr/>
      </dsp:nvSpPr>
      <dsp:spPr>
        <a:xfrm>
          <a:off x="119741" y="2777653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F596C4-14C1-4537-8900-3B5FF63A6187}">
      <dsp:nvSpPr>
        <dsp:cNvPr id="0" name=""/>
        <dsp:cNvSpPr/>
      </dsp:nvSpPr>
      <dsp:spPr>
        <a:xfrm rot="10800000">
          <a:off x="372134" y="3435987"/>
          <a:ext cx="8484789" cy="529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31" tIns="64770" rIns="120904" bIns="64770" numCol="1" spcCol="1270" anchor="ctr" anchorCtr="0">
          <a:noAutofit/>
        </a:bodyPr>
        <a:lstStyle/>
        <a:p>
          <a:pPr marL="1809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rPr>
            <a:t>Нацеленность на результат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504416" y="3435987"/>
        <a:ext cx="8352507" cy="529127"/>
      </dsp:txXfrm>
    </dsp:sp>
    <dsp:sp modelId="{D20FE3A3-3D1A-4FB6-9E24-AAB1256F843A}">
      <dsp:nvSpPr>
        <dsp:cNvPr id="0" name=""/>
        <dsp:cNvSpPr/>
      </dsp:nvSpPr>
      <dsp:spPr>
        <a:xfrm>
          <a:off x="119741" y="3436595"/>
          <a:ext cx="529127" cy="529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40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825" y="622300"/>
            <a:ext cx="6305550" cy="4367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1080" y="5335404"/>
            <a:ext cx="5792494" cy="13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495" y="9548589"/>
            <a:ext cx="5387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8991">
              <a:defRPr sz="1200" b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1F72B70-C5F5-47E3-A2B5-CA85482C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54781" y="110854"/>
            <a:ext cx="175047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8991">
              <a:defRPr sz="800" b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MSW-MIJ003-20101201-MB1wm-e_cf</a:t>
            </a:r>
          </a:p>
        </p:txBody>
      </p:sp>
    </p:spTree>
    <p:extLst>
      <p:ext uri="{BB962C8B-B14F-4D97-AF65-F5344CB8AC3E}">
        <p14:creationId xmlns:p14="http://schemas.microsoft.com/office/powerpoint/2010/main" val="38193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57040" rtl="0" eaLnBrk="0" fontAlgn="base" hangingPunct="0">
      <a:spcBef>
        <a:spcPct val="0"/>
      </a:spcBef>
      <a:spcAft>
        <a:spcPct val="0"/>
      </a:spcAft>
      <a:buClr>
        <a:schemeClr val="tx2"/>
      </a:buClr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125569" indent="-123873" algn="l" defTabSz="95704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7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320711" indent="-193444" algn="l" defTabSz="95704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7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56461" indent="-134054" algn="l" defTabSz="95704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7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580333" indent="-122175" algn="l" defTabSz="95704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7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443505" algn="l" defTabSz="488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488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488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488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080" y="5335404"/>
            <a:ext cx="5792494" cy="26161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551080" y="5335404"/>
            <a:ext cx="5792494" cy="264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0825" y="622300"/>
            <a:ext cx="6305550" cy="4367213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551080" y="5335404"/>
            <a:ext cx="5792494" cy="2616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BD1A7A-4905-4139-903B-BE8C08AC81B7}" type="slidenum">
              <a:rPr lang="en-US" sz="1200" b="0" smtClean="0"/>
              <a:pPr eaLnBrk="1" hangingPunct="1"/>
              <a:t>5</a:t>
            </a:fld>
            <a:endParaRPr lang="en-US" sz="1200" b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MSW-MIJ003-20101201-MB1wm-e_cf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551080" y="5335404"/>
            <a:ext cx="5792494" cy="2616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757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BD1A7A-4905-4139-903B-BE8C08AC81B7}" type="slidenum">
              <a:rPr lang="en-US" sz="1200" b="0" smtClean="0"/>
              <a:pPr eaLnBrk="1" hangingPunct="1"/>
              <a:t>6</a:t>
            </a:fld>
            <a:endParaRPr lang="en-US" sz="1200" b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MSW-MIJ003-20101201-MB1wm-e_cf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WORKING DRAFT</a:t>
            </a:r>
          </a:p>
        </p:txBody>
      </p:sp>
      <p:grpSp>
        <p:nvGrpSpPr>
          <p:cNvPr id="6" name="McK Title Elements"/>
          <p:cNvGrpSpPr>
            <a:grpSpLocks/>
          </p:cNvGrpSpPr>
          <p:nvPr userDrawn="1"/>
        </p:nvGrpSpPr>
        <p:grpSpPr bwMode="auto">
          <a:xfrm>
            <a:off x="2918279" y="5019592"/>
            <a:ext cx="5957639" cy="1190513"/>
            <a:chOff x="1663" y="3099"/>
            <a:chExt cx="3395" cy="735"/>
          </a:xfrm>
        </p:grpSpPr>
        <p:sp>
          <p:nvSpPr>
            <p:cNvPr id="7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500" b="0"/>
                <a:t>Тип документа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500" b="0"/>
                <a:t>Дата</a:t>
              </a:r>
            </a:p>
          </p:txBody>
        </p:sp>
        <p:sp>
          <p:nvSpPr>
            <p:cNvPr id="9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63"/>
              <a:ext cx="3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860318" eaLnBrk="0" hangingPunct="0"/>
              <a:r>
                <a:rPr lang="ru-RU" sz="900" b="0"/>
                <a:t>КОНФИДЕНЦИАЛЬНАЯ ИНФОРМАЦИЯ, СОБСТВЕННОСТЬ McKINSEY &amp; COMPANY</a:t>
              </a:r>
            </a:p>
            <a:p>
              <a:pPr defTabSz="860318" eaLnBrk="0" hangingPunct="0"/>
              <a:r>
                <a:rPr lang="ru-RU" sz="900" b="0"/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81" y="6577785"/>
            <a:ext cx="1805717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ru-RU" sz="900" b="0"/>
          </a:p>
        </p:txBody>
      </p:sp>
      <p:sp>
        <p:nvSpPr>
          <p:cNvPr id="13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18278" y="508600"/>
            <a:ext cx="33262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0"/>
              <a:t>Last Modified 21/02/2011 12:47:00 Russian Standard Time</a:t>
            </a:r>
            <a:endParaRPr lang="en-US" sz="1000" b="0"/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8278" y="668956"/>
            <a:ext cx="29719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0"/>
              <a:t>Printed 17/02/2011 17:21:32 Russian Standard Time</a:t>
            </a:r>
            <a:endParaRPr lang="en-US" sz="1000" b="0"/>
          </a:p>
        </p:txBody>
      </p:sp>
      <p:sp>
        <p:nvSpPr>
          <p:cNvPr id="15" name="TitleBottomPlaceholder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" y="2240445"/>
            <a:ext cx="2425171" cy="462813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740" tIns="48870" rIns="97740" bIns="48870" anchor="ctr"/>
          <a:lstStyle/>
          <a:p>
            <a:endParaRPr lang="ru-RU"/>
          </a:p>
        </p:txBody>
      </p:sp>
      <p:pic>
        <p:nvPicPr>
          <p:cNvPr id="16" name="Picture 1195" descr="shutterstock_26880874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25171" cy="22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9" y="2176938"/>
            <a:ext cx="5455757" cy="523220"/>
          </a:xfrm>
        </p:spPr>
        <p:txBody>
          <a:bodyPr/>
          <a:lstStyle>
            <a:lvl1pPr>
              <a:defRPr sz="3400" b="0"/>
            </a:lvl1pPr>
          </a:lstStyle>
          <a:p>
            <a:r>
              <a:rPr lang="en-US" altLang="zh-CN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9" y="3945699"/>
            <a:ext cx="5455757" cy="230832"/>
          </a:xfrm>
        </p:spPr>
        <p:txBody>
          <a:bodyPr>
            <a:spAutoFit/>
          </a:bodyPr>
          <a:lstStyle>
            <a:lvl1pPr>
              <a:defRPr sz="1500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6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07AC-474D-447D-BA47-CBABE84BB4B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81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16" y="234864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13" y="234864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82DD-99B6-4FB3-B3FE-15A0870F1FA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81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194787" y="6602081"/>
            <a:ext cx="6763104" cy="160355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ct val="20000"/>
              </a:spcBef>
              <a:spcAft>
                <a:spcPct val="20000"/>
              </a:spcAft>
              <a:buSzPct val="90000"/>
              <a:defRPr sz="11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dirty="0">
                <a:ea typeface="ＭＳ Ｐゴシック" charset="-128"/>
                <a:cs typeface="+mn-cs"/>
              </a:rPr>
              <a:t>ЗАО Национальный Расчетный Депозитарий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197286" y="1770744"/>
            <a:ext cx="9496689" cy="1972300"/>
          </a:xfrm>
        </p:spPr>
        <p:txBody>
          <a:bodyPr/>
          <a:lstStyle>
            <a:lvl1pPr marL="0">
              <a:buFont typeface="Arial" pitchFamily="34" charset="0"/>
              <a:buNone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Click to edit Master title style</a:t>
            </a:r>
            <a:endParaRPr lang="ru-RU" noProof="0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8"/>
          </p:nvPr>
        </p:nvSpPr>
        <p:spPr>
          <a:xfrm>
            <a:off x="7370275" y="6443346"/>
            <a:ext cx="2312862" cy="171693"/>
          </a:xfrm>
          <a:prstGeom prst="rect">
            <a:avLst/>
          </a:prstGeom>
        </p:spPr>
        <p:txBody>
          <a:bodyPr lIns="95785" tIns="47893" rIns="95785" bIns="47893"/>
          <a:lstStyle>
            <a:lvl1pPr>
              <a:defRPr dirty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7370275" y="6603701"/>
            <a:ext cx="2312862" cy="150636"/>
          </a:xfrm>
        </p:spPr>
        <p:txBody>
          <a:bodyPr lIns="95785" tIns="47893" rIns="95785" bIns="47893"/>
          <a:lstStyle>
            <a:lvl1pPr algn="r">
              <a:defRPr smtClean="0"/>
            </a:lvl1pPr>
          </a:lstStyle>
          <a:p>
            <a:pPr>
              <a:defRPr/>
            </a:pPr>
            <a:fld id="{CD7EF636-1D26-4EF2-BB94-EF3094F6D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3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BB53-9058-42AB-8006-A784B59222D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4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53" y="4407327"/>
            <a:ext cx="8419661" cy="1362205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53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7F9E-CA46-4F7C-A713-55D75F4C449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29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67" y="1990667"/>
            <a:ext cx="2293559" cy="124720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0" y="1990667"/>
            <a:ext cx="2293560" cy="124720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34ED-5D7F-44D1-83B8-8BF7CF2AA78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6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2" y="275356"/>
            <a:ext cx="8916277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62" y="1535519"/>
            <a:ext cx="4376539" cy="6398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62" y="2175318"/>
            <a:ext cx="4376539" cy="395055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19"/>
            <a:ext cx="4378294" cy="6398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C291-BA6D-43A9-9323-60A04F425F7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77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AF3E-5158-4364-93CE-33304D30AA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6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26E0-2815-420F-9121-458CED632CB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00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1" y="788764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04" y="273738"/>
            <a:ext cx="5538235" cy="585213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61" y="1435094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A743-5ABB-4843-96D8-FA085454216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68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0" y="5044670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0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0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486D-5591-4769-ACC6-CE06A8EF305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26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9906000" cy="4308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740" tIns="48870" rIns="97740" bIns="48870" anchor="ctr"/>
          <a:lstStyle/>
          <a:p>
            <a:pPr algn="ctr"/>
            <a:endParaRPr lang="ru-RU" sz="1700" b="0"/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64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9201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9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500" b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30" name="McK Slide Elements"/>
          <p:cNvGrpSpPr>
            <a:grpSpLocks/>
          </p:cNvGrpSpPr>
          <p:nvPr userDrawn="1"/>
        </p:nvGrpSpPr>
        <p:grpSpPr bwMode="auto">
          <a:xfrm>
            <a:off x="131613" y="6203626"/>
            <a:ext cx="9449744" cy="526417"/>
            <a:chOff x="75" y="3830"/>
            <a:chExt cx="5385" cy="325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8953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8953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8953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8953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0"/>
                <a:t>1 Сноска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834864" indent="-834864" defTabSz="957040">
                <a:tabLst>
                  <a:tab pos="833168" algn="l"/>
                </a:tabLst>
              </a:pPr>
              <a:r>
                <a:rPr lang="en-US" b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031" name="ACET" hidden="1"/>
          <p:cNvGrpSpPr>
            <a:grpSpLocks/>
          </p:cNvGrpSpPr>
          <p:nvPr/>
        </p:nvGrpSpPr>
        <p:grpSpPr bwMode="auto">
          <a:xfrm>
            <a:off x="1605668" y="1127342"/>
            <a:ext cx="4713466" cy="540994"/>
            <a:chOff x="915" y="696"/>
            <a:chExt cx="2686" cy="334"/>
          </a:xfrm>
        </p:grpSpPr>
        <p:cxnSp>
          <p:nvCxnSpPr>
            <p:cNvPr id="1036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700"/>
                <a:t>Название документа</a:t>
              </a:r>
            </a:p>
            <a:p>
              <a:r>
                <a:rPr lang="en-US" sz="1700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6235" y="6566446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40CDC88-CCE5-412D-AF43-876F789D35E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3" name="Working Draft" hidden="1"/>
          <p:cNvSpPr txBox="1">
            <a:spLocks noChangeArrowheads="1"/>
          </p:cNvSpPr>
          <p:nvPr/>
        </p:nvSpPr>
        <p:spPr bwMode="auto">
          <a:xfrm rot="5400000">
            <a:off x="8963967" y="2761662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600" b="0"/>
              <a:t>Working Draft - Last Modified 21/02/2011 12:47:00</a:t>
            </a:r>
            <a:endParaRPr lang="en-US" sz="1700" b="0"/>
          </a:p>
        </p:txBody>
      </p:sp>
      <p:sp>
        <p:nvSpPr>
          <p:cNvPr id="1034" name="Printed" hidden="1"/>
          <p:cNvSpPr txBox="1">
            <a:spLocks noChangeArrowheads="1"/>
          </p:cNvSpPr>
          <p:nvPr/>
        </p:nvSpPr>
        <p:spPr bwMode="auto">
          <a:xfrm rot="5400000">
            <a:off x="9340674" y="3931117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600" b="0"/>
              <a:t>Printed 17/02/2011 17:21:32</a:t>
            </a:r>
            <a:endParaRPr lang="en-US" sz="1700" b="0"/>
          </a:p>
        </p:txBody>
      </p:sp>
      <p:sp>
        <p:nvSpPr>
          <p:cNvPr id="103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88701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66526" indent="-366526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07019" indent="-205323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40000"/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488701" indent="-279986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656693" indent="-16629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797533" indent="-13914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1286234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1774935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2263636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2752337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4887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d.ru/ru/nsd_dcc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communications@nsd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861352" y="4704094"/>
            <a:ext cx="3353594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Ташкент, Узбекистан, 5 апреля </a:t>
            </a:r>
            <a:r>
              <a:rPr lang="en-US" sz="1600" dirty="0" smtClean="0">
                <a:latin typeface="Calibri" pitchFamily="34" charset="0"/>
              </a:rPr>
              <a:t>2012</a:t>
            </a:r>
            <a:endParaRPr lang="ru-RU" sz="1600" dirty="0" smtClean="0">
              <a:latin typeface="Calibri" pitchFamily="34" charset="0"/>
            </a:endParaRPr>
          </a:p>
          <a:p>
            <a:pPr algn="r"/>
            <a:r>
              <a:rPr lang="ru-RU" sz="1600" dirty="0" smtClean="0">
                <a:latin typeface="Calibri" pitchFamily="34" charset="0"/>
              </a:rPr>
              <a:t>Ольга Ринк, директор по связям с общественностью НКО ЗАО НРД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4163" y="2420938"/>
            <a:ext cx="3429000" cy="1354217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solidFill>
                  <a:schemeClr val="tx1"/>
                </a:solidFill>
                <a:latin typeface="Century Gothic" pitchFamily="34" charset="0"/>
              </a:rPr>
              <a:t>Направления развития НКО ЗАО НРД на пути создания центрального депозитария</a:t>
            </a:r>
          </a:p>
        </p:txBody>
      </p:sp>
      <p:pic>
        <p:nvPicPr>
          <p:cNvPr id="7" name="Picture 2" descr="9 sentiabr small"/>
          <p:cNvPicPr>
            <a:picLocks noChangeAspect="1" noChangeArrowheads="1"/>
          </p:cNvPicPr>
          <p:nvPr/>
        </p:nvPicPr>
        <p:blipFill>
          <a:blip r:embed="rId3"/>
          <a:srcRect l="3702" r="3702"/>
          <a:stretch>
            <a:fillRect/>
          </a:stretch>
        </p:blipFill>
        <p:spPr bwMode="auto">
          <a:xfrm>
            <a:off x="-33339" y="0"/>
            <a:ext cx="4552175" cy="69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5" y="5864225"/>
            <a:ext cx="9991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9550" y="5997575"/>
            <a:ext cx="93278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</a:rPr>
              <a:t>Объединение бизнеса с целью создания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центрального депозитария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291899"/>
            <a:ext cx="19141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73" y="234862"/>
            <a:ext cx="8043824" cy="830997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Миссия Объединенного депозитария: </a:t>
            </a:r>
            <a:r>
              <a:rPr lang="ru-RU" sz="1800" dirty="0" smtClean="0"/>
              <a:t>предоставление </a:t>
            </a:r>
            <a:r>
              <a:rPr lang="ru-RU" sz="1800" dirty="0"/>
              <a:t>расчетных и депозитарных услуг на российском и международных финансовых рынках профессиональным участникам</a:t>
            </a:r>
            <a:endParaRPr lang="ru-RU" dirty="0"/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501263" y="1733910"/>
            <a:ext cx="8972345" cy="443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6526" indent="-366526" defTabSz="957040" eaLnBrk="0" hangingPunct="0">
              <a:spcAft>
                <a:spcPts val="1200"/>
              </a:spcAft>
              <a:buClr>
                <a:schemeClr val="tx2"/>
              </a:buClr>
            </a:pPr>
            <a:r>
              <a:rPr lang="ru-RU" sz="16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Корпоративные ценности Объединенного </a:t>
            </a:r>
            <a:r>
              <a:rPr lang="ru-RU" sz="16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депозитария:</a:t>
            </a:r>
            <a:endParaRPr lang="ru-RU" sz="16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366526" indent="-366526" defTabSz="957040" eaLnBrk="0" hangingPunct="0">
              <a:spcAft>
                <a:spcPts val="1200"/>
              </a:spcAft>
              <a:buClr>
                <a:schemeClr val="tx2"/>
              </a:buClr>
            </a:pPr>
            <a:endParaRPr lang="ru-RU" sz="1600" b="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225480"/>
              </p:ext>
            </p:extLst>
          </p:nvPr>
        </p:nvGraphicFramePr>
        <p:xfrm>
          <a:off x="372905" y="2126733"/>
          <a:ext cx="9229059" cy="396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CBB53-9058-42AB-8006-A784B59222D2}" type="slidenum">
              <a:rPr lang="en-US" smtClean="0"/>
              <a:pPr>
                <a:defRPr/>
              </a:pPr>
              <a:t>1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Wins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6" lvl="1" indent="0">
              <a:lnSpc>
                <a:spcPct val="90000"/>
              </a:lnSpc>
              <a:spcBef>
                <a:spcPct val="50000"/>
              </a:spcBef>
              <a:buSzPct val="70000"/>
              <a:buNone/>
              <a:tabLst>
                <a:tab pos="180975" algn="l"/>
                <a:tab pos="542925" algn="l"/>
              </a:tabLst>
            </a:pPr>
            <a:r>
              <a:rPr lang="ru-RU" sz="1600" dirty="0" smtClean="0">
                <a:solidFill>
                  <a:srgbClr val="5F5F5F"/>
                </a:solidFill>
              </a:rPr>
              <a:t> </a:t>
            </a:r>
            <a:endParaRPr lang="ru-RU" sz="1600" dirty="0">
              <a:solidFill>
                <a:srgbClr val="5F5F5F"/>
              </a:solidFill>
            </a:endParaRP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endParaRPr lang="en-US" sz="1600" dirty="0" smtClean="0">
              <a:solidFill>
                <a:srgbClr val="5F5F5F"/>
              </a:solidFill>
            </a:endParaRP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endParaRPr lang="en-US" sz="1600" dirty="0">
              <a:solidFill>
                <a:srgbClr val="5F5F5F"/>
              </a:solidFill>
            </a:endParaRP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endParaRPr lang="en-US" sz="1600" dirty="0" smtClean="0">
              <a:solidFill>
                <a:srgbClr val="5F5F5F"/>
              </a:solidFill>
            </a:endParaRP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 smtClean="0"/>
              <a:t>Синхронизация </a:t>
            </a:r>
            <a:r>
              <a:rPr lang="ru-RU" sz="1600" dirty="0"/>
              <a:t>совершения корпоративных действий по ценным бумагам.</a:t>
            </a: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Отмена с 01.01.12 повышенного тарифа НКО ЗАО НРД за хранение ценных бумаг, применяемого к ЗАО «ДКК».</a:t>
            </a: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Реализация совместной инициативы по отказу от уведомлений регистраторов.</a:t>
            </a: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Значительное расширение списка акций, допущенных к переводам по схемам ускоренных </a:t>
            </a:r>
            <a:br>
              <a:rPr lang="ru-RU" sz="1600" dirty="0"/>
            </a:br>
            <a:r>
              <a:rPr lang="ru-RU" sz="1600" dirty="0"/>
              <a:t>	расчетов SSS с </a:t>
            </a:r>
            <a:r>
              <a:rPr lang="en-US" sz="1600" dirty="0"/>
              <a:t>ING</a:t>
            </a:r>
            <a:r>
              <a:rPr lang="ru-RU" sz="1600" dirty="0"/>
              <a:t> и </a:t>
            </a:r>
            <a:r>
              <a:rPr lang="en-US" sz="1600" dirty="0"/>
              <a:t>Citi</a:t>
            </a:r>
            <a:r>
              <a:rPr lang="ru-RU" sz="1600" dirty="0"/>
              <a:t>. Стандартизация «мостовых» списков.</a:t>
            </a:r>
          </a:p>
          <a:p>
            <a:pPr marL="652276" indent="-28575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Установлен льготный период по переводу активов с рынка СГК на Т+0 ММВБ</a:t>
            </a:r>
            <a:r>
              <a:rPr lang="en-US" sz="1600" dirty="0"/>
              <a:t>-</a:t>
            </a:r>
            <a:r>
              <a:rPr lang="ru-RU" sz="1600" dirty="0"/>
              <a:t>РТС </a:t>
            </a:r>
            <a:r>
              <a:rPr lang="ru-RU" sz="1600" dirty="0" smtClean="0"/>
              <a:t>(</a:t>
            </a:r>
            <a:r>
              <a:rPr lang="ru-RU" sz="1600" dirty="0"/>
              <a:t>до 29 февраля 2012 года).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696" lvl="1">
              <a:lnSpc>
                <a:spcPct val="90000"/>
              </a:lnSpc>
              <a:spcBef>
                <a:spcPct val="50000"/>
              </a:spcBef>
              <a:buSzPct val="70000"/>
              <a:tabLst>
                <a:tab pos="180975" algn="l"/>
                <a:tab pos="542925" algn="l"/>
              </a:tabLst>
            </a:pPr>
            <a:r>
              <a:rPr lang="ru-RU" sz="1600" dirty="0"/>
              <a:t>Оптимизация взаимодействия по </a:t>
            </a:r>
            <a:r>
              <a:rPr lang="ru-RU" sz="1600" dirty="0" smtClean="0"/>
              <a:t>«Мосту </a:t>
            </a:r>
            <a:r>
              <a:rPr lang="ru-RU" sz="1600" dirty="0"/>
              <a:t>НРД-ДКК», в том </a:t>
            </a:r>
            <a:r>
              <a:rPr lang="ru-RU" sz="1600" dirty="0" smtClean="0"/>
              <a:t>числе:</a:t>
            </a:r>
            <a:endParaRPr lang="en-US" sz="1600" dirty="0" smtClean="0"/>
          </a:p>
          <a:p>
            <a:pPr marL="287446" lvl="1" indent="-285750">
              <a:lnSpc>
                <a:spcPct val="90000"/>
              </a:lnSpc>
              <a:spcBef>
                <a:spcPct val="50000"/>
              </a:spcBef>
              <a:buSzPct val="70000"/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 smtClean="0"/>
              <a:t>увеличение</a:t>
            </a:r>
            <a:r>
              <a:rPr lang="ru-RU" sz="1600" dirty="0"/>
              <a:t>, а затем отмена лимитов на объемы хранимых активов;</a:t>
            </a:r>
          </a:p>
          <a:p>
            <a:pPr marL="287446" lvl="1" indent="-285750">
              <a:lnSpc>
                <a:spcPct val="90000"/>
              </a:lnSpc>
              <a:spcBef>
                <a:spcPct val="50000"/>
              </a:spcBef>
              <a:buSzPct val="70000"/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 расширение списка акций, допущенных к переводам по </a:t>
            </a:r>
            <a:r>
              <a:rPr lang="ru-RU" sz="1600" dirty="0" smtClean="0"/>
              <a:t>«Мосту</a:t>
            </a:r>
            <a:r>
              <a:rPr lang="ru-RU" sz="1600" dirty="0"/>
              <a:t>»;</a:t>
            </a:r>
          </a:p>
          <a:p>
            <a:pPr marL="287446" lvl="1" indent="-285750">
              <a:lnSpc>
                <a:spcPct val="90000"/>
              </a:lnSpc>
              <a:spcBef>
                <a:spcPct val="50000"/>
              </a:spcBef>
              <a:buSzPct val="70000"/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 увеличение числа сеансов и продление времени работы </a:t>
            </a:r>
            <a:r>
              <a:rPr lang="ru-RU" sz="1600" dirty="0" smtClean="0"/>
              <a:t>«Моста</a:t>
            </a:r>
            <a:r>
              <a:rPr lang="ru-RU" sz="1600" dirty="0"/>
              <a:t>»;</a:t>
            </a:r>
          </a:p>
          <a:p>
            <a:pPr marL="287446" lvl="1" indent="-285750">
              <a:lnSpc>
                <a:spcPct val="90000"/>
              </a:lnSpc>
              <a:spcBef>
                <a:spcPct val="50000"/>
              </a:spcBef>
              <a:buSzPct val="70000"/>
              <a:buFont typeface="Arial" pitchFamily="34" charset="0"/>
              <a:buChar char="•"/>
              <a:tabLst>
                <a:tab pos="180975" algn="l"/>
                <a:tab pos="542925" algn="l"/>
              </a:tabLst>
            </a:pPr>
            <a:r>
              <a:rPr lang="ru-RU" sz="1600" dirty="0"/>
              <a:t> синхронизация с биржей действий, связанных с включением в </a:t>
            </a:r>
            <a:r>
              <a:rPr lang="ru-RU" sz="1600" dirty="0" smtClean="0"/>
              <a:t>«Мост</a:t>
            </a:r>
            <a:r>
              <a:rPr lang="ru-RU" sz="1600" dirty="0"/>
              <a:t>» новых выпусков 	ценных бумаг (заблаговременно, до начала торгов).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EF636-1D26-4EF2-BB94-EF3094F6D6D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94862" y="275356"/>
            <a:ext cx="8916277" cy="615553"/>
          </a:xfrm>
        </p:spPr>
        <p:txBody>
          <a:bodyPr/>
          <a:lstStyle/>
          <a:p>
            <a:r>
              <a:rPr lang="ru-RU" sz="2000" dirty="0" smtClean="0"/>
              <a:t>Принципы гармонизации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услуг и тарифов Объединенного депозитария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dirty="0" smtClean="0"/>
              <a:t>Сохранение востребованных сервисов ЗАО «ДКК»</a:t>
            </a:r>
          </a:p>
          <a:p>
            <a:r>
              <a:rPr lang="ru-RU" sz="1400" dirty="0" smtClean="0"/>
              <a:t>Параллельное существование востребованных сервисов в ЗАО «ДКК» и НКО ЗАО НРД в течение срока, необходимого для адаптации клиентов к их новым качественным составляющим в рамках дальнейшего обслуживания уже в Объединенном депозитарии</a:t>
            </a:r>
          </a:p>
          <a:p>
            <a:r>
              <a:rPr lang="ru-RU" sz="1400" dirty="0" smtClean="0"/>
              <a:t>Продуктовая линейка Объединенного депозитария включает сервисы НКО ЗАО НРД, востребованные сервисы ЗАО «ДКК» и развиваемые продукты, в соответствии со стратегией Объединенного депозитария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Тарифы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400" dirty="0"/>
              <a:t>Тарифная модель объединенного депозитария формируется на базе модели тарифов НКО ЗАО НРД</a:t>
            </a:r>
            <a:endParaRPr lang="en-US" sz="1400" dirty="0"/>
          </a:p>
          <a:p>
            <a:r>
              <a:rPr lang="ru-RU" sz="1400" dirty="0"/>
              <a:t>Тарифная модель объединенного депозитария соответствует лучшим рыночным практикам</a:t>
            </a:r>
          </a:p>
          <a:p>
            <a:r>
              <a:rPr lang="ru-RU" sz="1400" dirty="0"/>
              <a:t>Комиссионные доходы объединенного депозитария покрывают текущие расходы для обеспечения надежности и бесперебойности деятельности</a:t>
            </a:r>
          </a:p>
          <a:p>
            <a:r>
              <a:rPr lang="ru-RU" sz="1400" dirty="0"/>
              <a:t>Комиссионные доходы объединенного депозитария обеспечивают развитие расчетно-депозитарных сервисов и повышение качества услуг</a:t>
            </a:r>
          </a:p>
          <a:p>
            <a:r>
              <a:rPr lang="ru-RU" sz="1400" dirty="0"/>
              <a:t>Фиксированная комиссия за расчетные услуги, не зависящая от объема перемещаемых активов</a:t>
            </a:r>
          </a:p>
          <a:p>
            <a:r>
              <a:rPr lang="ru-RU" sz="1400" dirty="0"/>
              <a:t>Скидки в виде регрессивной шкалы ставок платы за хранение при повышении объемов на хранении</a:t>
            </a:r>
          </a:p>
          <a:p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4C291-BA6D-43A9-9323-60A04F425F74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Single Corner Rectangle 38"/>
          <p:cNvSpPr/>
          <p:nvPr/>
        </p:nvSpPr>
        <p:spPr>
          <a:xfrm>
            <a:off x="1105541" y="1903228"/>
            <a:ext cx="4315121" cy="1722474"/>
          </a:xfrm>
          <a:prstGeom prst="round1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3" rIns="95785" bIns="478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Round Single Corner Rectangle 40"/>
          <p:cNvSpPr/>
          <p:nvPr/>
        </p:nvSpPr>
        <p:spPr>
          <a:xfrm>
            <a:off x="5420662" y="3743231"/>
            <a:ext cx="4287042" cy="2027921"/>
          </a:xfrm>
          <a:prstGeom prst="round1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3" rIns="95785" bIns="47893" anchor="ctr"/>
          <a:lstStyle/>
          <a:p>
            <a:pPr algn="ctr">
              <a:defRPr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8" name="Round Single Corner Rectangle 37"/>
          <p:cNvSpPr/>
          <p:nvPr/>
        </p:nvSpPr>
        <p:spPr>
          <a:xfrm>
            <a:off x="5420662" y="1903228"/>
            <a:ext cx="4287042" cy="1722474"/>
          </a:xfrm>
          <a:prstGeom prst="round1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3" rIns="95785" bIns="47893" anchor="ctr"/>
          <a:lstStyle/>
          <a:p>
            <a:pPr algn="ctr">
              <a:defRPr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>
          <a:xfrm>
            <a:off x="184257" y="424373"/>
            <a:ext cx="8242339" cy="1053553"/>
          </a:xfrm>
        </p:spPr>
        <p:txBody>
          <a:bodyPr/>
          <a:lstStyle/>
          <a:p>
            <a:pPr eaLnBrk="1" hangingPunct="1"/>
            <a:r>
              <a:rPr lang="ru-RU" dirty="0" smtClean="0">
                <a:ea typeface="ＭＳ Ｐゴシック" pitchFamily="34" charset="-128"/>
              </a:rPr>
              <a:t>Продукты и сервисы Объединенного Депозитария 201</a:t>
            </a:r>
            <a:r>
              <a:rPr lang="en-US" dirty="0" smtClean="0">
                <a:ea typeface="ＭＳ Ｐゴシック" pitchFamily="34" charset="-128"/>
              </a:rPr>
              <a:t>5</a:t>
            </a:r>
            <a:r>
              <a:rPr lang="ru-RU" dirty="0" smtClean="0">
                <a:ea typeface="ＭＳ Ｐゴシック" pitchFamily="34" charset="-128"/>
              </a:rPr>
              <a:t> соответствуют требованиям российских и иностранных инвесторов</a:t>
            </a:r>
          </a:p>
        </p:txBody>
      </p:sp>
      <p:sp>
        <p:nvSpPr>
          <p:cNvPr id="16" name="Round Single Corner Rectangle 15"/>
          <p:cNvSpPr/>
          <p:nvPr/>
        </p:nvSpPr>
        <p:spPr>
          <a:xfrm>
            <a:off x="1105541" y="3752950"/>
            <a:ext cx="4311611" cy="2019821"/>
          </a:xfrm>
          <a:prstGeom prst="round1Rect">
            <a:avLst/>
          </a:prstGeom>
          <a:solidFill>
            <a:srgbClr val="BAC6F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3" rIns="95785" bIns="478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TextBox 17"/>
          <p:cNvSpPr txBox="1">
            <a:spLocks noChangeArrowheads="1"/>
          </p:cNvSpPr>
          <p:nvPr/>
        </p:nvSpPr>
        <p:spPr bwMode="auto">
          <a:xfrm>
            <a:off x="229883" y="4444580"/>
            <a:ext cx="875658" cy="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300">
                <a:solidFill>
                  <a:schemeClr val="tx2"/>
                </a:solidFill>
              </a:rPr>
              <a:t>Сущест-вующие</a:t>
            </a:r>
          </a:p>
          <a:p>
            <a:pPr eaLnBrk="1" hangingPunct="1"/>
            <a:r>
              <a:rPr lang="ru-RU" sz="1300">
                <a:solidFill>
                  <a:schemeClr val="tx2"/>
                </a:solidFill>
              </a:rPr>
              <a:t>рынки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207070" y="2547860"/>
            <a:ext cx="875659" cy="4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300">
                <a:solidFill>
                  <a:schemeClr val="tx2"/>
                </a:solidFill>
              </a:rPr>
              <a:t>Новые рынки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1895214" y="5903971"/>
            <a:ext cx="2732266" cy="2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300" dirty="0">
                <a:solidFill>
                  <a:schemeClr val="tx2"/>
                </a:solidFill>
              </a:rPr>
              <a:t>Существующие продукты</a:t>
            </a: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6627983" y="5941224"/>
            <a:ext cx="1872400" cy="21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300">
                <a:solidFill>
                  <a:schemeClr val="tx2"/>
                </a:solidFill>
              </a:rPr>
              <a:t>Новые продукты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14869" y="4504511"/>
            <a:ext cx="1949612" cy="47782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>
                <a:solidFill>
                  <a:schemeClr val="bg1"/>
                </a:solidFill>
                <a:cs typeface="Arial" charset="0"/>
              </a:rPr>
              <a:t>Платежный агент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09077" y="3892248"/>
            <a:ext cx="1949612" cy="47782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sz="1050" b="0" dirty="0" smtClean="0">
                <a:solidFill>
                  <a:schemeClr val="bg1"/>
                </a:solidFill>
                <a:cs typeface="Arial" charset="0"/>
              </a:rPr>
              <a:t>Хранение и учет</a:t>
            </a:r>
            <a:endParaRPr lang="ru-RU" sz="105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09077" y="5142691"/>
            <a:ext cx="1949612" cy="47620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>
                <a:solidFill>
                  <a:schemeClr val="bg1"/>
                </a:solidFill>
                <a:cs typeface="Arial" charset="0"/>
              </a:rPr>
              <a:t>Корпоративные действия. </a:t>
            </a: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ННА, ЗНА</a:t>
            </a:r>
            <a:endParaRPr lang="ru-RU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14869" y="3892248"/>
            <a:ext cx="1949612" cy="47782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>
                <a:solidFill>
                  <a:schemeClr val="bg1"/>
                </a:solidFill>
                <a:cs typeface="Arial" charset="0"/>
              </a:rPr>
              <a:t>ЭДО с регистраторами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209077" y="2024681"/>
            <a:ext cx="1949612" cy="61064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>
                <a:solidFill>
                  <a:schemeClr val="tx2"/>
                </a:solidFill>
                <a:cs typeface="Arial" charset="0"/>
              </a:rPr>
              <a:t>Обслуживание </a:t>
            </a:r>
            <a:r>
              <a:rPr lang="ru-RU" b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b="0" dirty="0">
                <a:solidFill>
                  <a:schemeClr val="tx2"/>
                </a:solidFill>
                <a:cs typeface="Arial" charset="0"/>
              </a:rPr>
              <a:t>клиринговых центров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14869" y="2816737"/>
            <a:ext cx="1949612" cy="612000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  <a:cs typeface="Arial" charset="0"/>
              </a:rPr>
              <a:t>Корреспондентские отношения с </a:t>
            </a:r>
            <a:r>
              <a:rPr lang="en-US" b="0" dirty="0" smtClean="0">
                <a:solidFill>
                  <a:schemeClr val="tx2"/>
                </a:solidFill>
                <a:cs typeface="Arial" charset="0"/>
              </a:rPr>
              <a:t>ICSDs, CSD</a:t>
            </a:r>
            <a:r>
              <a:rPr lang="en-US" b="0" dirty="0">
                <a:solidFill>
                  <a:schemeClr val="tx2"/>
                </a:solidFill>
                <a:cs typeface="Arial" charset="0"/>
              </a:rPr>
              <a:t>s</a:t>
            </a:r>
            <a:endParaRPr lang="ru-RU" b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14869" y="2024681"/>
            <a:ext cx="1949612" cy="61064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  <a:cs typeface="Arial" charset="0"/>
              </a:rPr>
              <a:t>Иностранные ценные бумаги </a:t>
            </a:r>
            <a:endParaRPr lang="ru-RU" b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0855" y="2060316"/>
            <a:ext cx="1947858" cy="61226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err="1" smtClean="0">
                <a:solidFill>
                  <a:schemeClr val="tx2"/>
                </a:solidFill>
              </a:rPr>
              <a:t>Репозитарий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05422" y="2824836"/>
            <a:ext cx="1947858" cy="612000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РЕПО с корзиной ценных бумаг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99628" y="2824835"/>
            <a:ext cx="1951368" cy="612000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Металлические счета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99629" y="3897107"/>
            <a:ext cx="1949614" cy="477825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>
                <a:solidFill>
                  <a:schemeClr val="tx2"/>
                </a:solidFill>
              </a:rPr>
              <a:t>Управление </a:t>
            </a:r>
            <a:r>
              <a:rPr lang="ru-RU" b="0" dirty="0" smtClean="0">
                <a:solidFill>
                  <a:schemeClr val="tx2"/>
                </a:solidFill>
              </a:rPr>
              <a:t>обеспечением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05422" y="4527188"/>
            <a:ext cx="1947858" cy="47782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Предварительная </a:t>
            </a:r>
            <a:r>
              <a:rPr lang="ru-RU" b="0" dirty="0" err="1" smtClean="0">
                <a:solidFill>
                  <a:schemeClr val="tx2"/>
                </a:solidFill>
              </a:rPr>
              <a:t>квитовка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05421" y="2060316"/>
            <a:ext cx="1949614" cy="587968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Уполномоченный ЦКИ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605421" y="5157268"/>
            <a:ext cx="1949614" cy="477825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Расчеты на условиях </a:t>
            </a:r>
            <a:r>
              <a:rPr lang="en-US" b="0" dirty="0" smtClean="0">
                <a:solidFill>
                  <a:schemeClr val="tx2"/>
                </a:solidFill>
              </a:rPr>
              <a:t>PVP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09077" y="2816737"/>
            <a:ext cx="1949612" cy="612000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  <a:cs typeface="Arial" charset="0"/>
              </a:rPr>
              <a:t>Услуги для </a:t>
            </a:r>
            <a:r>
              <a:rPr lang="ru-RU" b="0" dirty="0">
                <a:solidFill>
                  <a:schemeClr val="tx2"/>
                </a:solidFill>
                <a:cs typeface="Arial" charset="0"/>
              </a:rPr>
              <a:t>рынка коллективных инвестиций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89099" y="5157268"/>
            <a:ext cx="1949614" cy="477825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sz="1050" b="0" dirty="0" smtClean="0">
                <a:solidFill>
                  <a:schemeClr val="tx2"/>
                </a:solidFill>
              </a:rPr>
              <a:t>Налоговый агент, избежание двойного налогообложения</a:t>
            </a:r>
            <a:endParaRPr lang="ru-RU" sz="1050" b="0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09077" y="4504511"/>
            <a:ext cx="1949612" cy="477824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Расчеты </a:t>
            </a:r>
            <a:endParaRPr lang="ru-RU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99629" y="4527188"/>
            <a:ext cx="1949614" cy="47782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Кредитование ценными бумагами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" name="Rounded Rectangle 34"/>
          <p:cNvSpPr>
            <a:spLocks noChangeArrowheads="1"/>
          </p:cNvSpPr>
          <p:nvPr/>
        </p:nvSpPr>
        <p:spPr bwMode="auto">
          <a:xfrm>
            <a:off x="7605422" y="3897107"/>
            <a:ext cx="1947858" cy="477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tx2"/>
                </a:solidFill>
              </a:rPr>
              <a:t>Мультивалютные расчеты на условиях </a:t>
            </a:r>
            <a:r>
              <a:rPr lang="en-US" b="0" dirty="0" smtClean="0">
                <a:solidFill>
                  <a:schemeClr val="tx2"/>
                </a:solidFill>
              </a:rPr>
              <a:t>DVP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37" name="Rounded Rectangle 21"/>
          <p:cNvSpPr/>
          <p:nvPr/>
        </p:nvSpPr>
        <p:spPr>
          <a:xfrm>
            <a:off x="3314869" y="5142691"/>
            <a:ext cx="1949612" cy="47620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7711" tIns="37711" rIns="37711" bIns="37711" anchor="ctr"/>
          <a:lstStyle/>
          <a:p>
            <a:pPr algn="ctr">
              <a:lnSpc>
                <a:spcPts val="1257"/>
              </a:lnSpc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Технический доступ </a:t>
            </a:r>
            <a:r>
              <a:rPr lang="ru-RU" b="0" dirty="0">
                <a:solidFill>
                  <a:schemeClr val="bg1"/>
                </a:solidFill>
                <a:cs typeface="Arial" charset="0"/>
              </a:rPr>
              <a:t>к </a:t>
            </a:r>
            <a:r>
              <a:rPr lang="en-US" b="0" dirty="0">
                <a:solidFill>
                  <a:schemeClr val="bg1"/>
                </a:solidFill>
                <a:cs typeface="Arial" charset="0"/>
              </a:rPr>
              <a:t>SWIFT</a:t>
            </a:r>
            <a:endParaRPr lang="ru-RU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D7EF636-1D26-4EF2-BB94-EF3094F6D6D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4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0522422"/>
              </p:ext>
            </p:extLst>
          </p:nvPr>
        </p:nvGraphicFramePr>
        <p:xfrm>
          <a:off x="4300811" y="991283"/>
          <a:ext cx="5392855" cy="380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26"/>
                <a:gridCol w="4120029"/>
              </a:tblGrid>
              <a:tr h="3696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*</a:t>
                      </a:r>
                      <a:endParaRPr lang="ru-RU" sz="1200" dirty="0"/>
                    </a:p>
                  </a:txBody>
                  <a:tcPr marL="101078" marR="101078" marT="46646" marB="4664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Задача</a:t>
                      </a:r>
                      <a:endParaRPr lang="ru-RU" sz="1200" dirty="0"/>
                    </a:p>
                  </a:txBody>
                  <a:tcPr marL="101078" marR="101078" marT="46646" marB="46646">
                    <a:solidFill>
                      <a:srgbClr val="FF0000"/>
                    </a:solidFill>
                  </a:tcPr>
                </a:tc>
              </a:tr>
              <a:tr h="7331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 2012</a:t>
                      </a:r>
                      <a:endParaRPr lang="ru-RU" sz="14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Обращение с ходатайством о присвоении</a:t>
                      </a:r>
                      <a:r>
                        <a:rPr lang="ru-RU" sz="1400" baseline="0" dirty="0" smtClean="0"/>
                        <a:t> статуса центрального депозитария</a:t>
                      </a:r>
                      <a:endParaRPr lang="ru-RU" sz="1400" dirty="0"/>
                    </a:p>
                  </a:txBody>
                  <a:tcPr marL="101078" marR="101078" marT="46646" marB="46646"/>
                </a:tc>
              </a:tr>
              <a:tr h="1832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Июль-Август 2012</a:t>
                      </a:r>
                      <a:endParaRPr lang="ru-RU" sz="14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статуса центрального  депозитария</a:t>
                      </a:r>
                    </a:p>
                    <a:p>
                      <a:endParaRPr lang="ru-RU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Готовность</a:t>
                      </a:r>
                      <a:r>
                        <a:rPr lang="ru-RU" sz="1400" baseline="0" dirty="0" smtClean="0"/>
                        <a:t> к открытию  счетов иностранных номинальных держателей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101078" marR="101078" marT="46646" marB="46646"/>
                </a:tc>
              </a:tr>
              <a:tr h="868221">
                <a:tc gridSpan="2">
                  <a:txBody>
                    <a:bodyPr/>
                    <a:lstStyle/>
                    <a:p>
                      <a:pPr marL="180975" indent="-180975"/>
                      <a:r>
                        <a:rPr lang="en-US" sz="1400" dirty="0" smtClean="0"/>
                        <a:t>*</a:t>
                      </a:r>
                      <a:r>
                        <a:rPr lang="ru-RU" sz="1400" baseline="0" dirty="0" smtClean="0"/>
                        <a:t>    </a:t>
                      </a:r>
                      <a:r>
                        <a:rPr lang="ru-RU" sz="1400" dirty="0" smtClean="0"/>
                        <a:t>При</a:t>
                      </a:r>
                      <a:r>
                        <a:rPr lang="ru-RU" sz="1400" baseline="0" dirty="0" smtClean="0"/>
                        <a:t> условии своевременной разработки и принятия необходимых подзаконных актов</a:t>
                      </a:r>
                      <a:endParaRPr lang="ru-RU" sz="1400" dirty="0"/>
                    </a:p>
                  </a:txBody>
                  <a:tcPr marL="101078" marR="101078" marT="46646" marB="46646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0271" name="Заголовок 2"/>
          <p:cNvSpPr>
            <a:spLocks noGrp="1"/>
          </p:cNvSpPr>
          <p:nvPr>
            <p:ph type="title"/>
          </p:nvPr>
        </p:nvSpPr>
        <p:spPr>
          <a:xfrm>
            <a:off x="978196" y="234863"/>
            <a:ext cx="7527852" cy="615553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Учет и хранение активов, расчеты, корпоративные действия: </a:t>
            </a:r>
            <a:r>
              <a:rPr lang="en-US" dirty="0">
                <a:ea typeface="ＭＳ Ｐゴシック" pitchFamily="34" charset="-128"/>
              </a:rPr>
              <a:t>c</a:t>
            </a:r>
            <a:r>
              <a:rPr lang="ru-RU" dirty="0" err="1" smtClean="0">
                <a:ea typeface="ＭＳ Ｐゴシック" pitchFamily="34" charset="-128"/>
              </a:rPr>
              <a:t>татус</a:t>
            </a:r>
            <a:r>
              <a:rPr lang="ru-RU" dirty="0" smtClean="0">
                <a:ea typeface="ＭＳ Ｐゴシック" pitchFamily="34" charset="-128"/>
              </a:rPr>
              <a:t> центрального депозитария</a:t>
            </a:r>
          </a:p>
        </p:txBody>
      </p:sp>
      <p:grpSp>
        <p:nvGrpSpPr>
          <p:cNvPr id="10273" name="Группа 8"/>
          <p:cNvGrpSpPr>
            <a:grpSpLocks/>
          </p:cNvGrpSpPr>
          <p:nvPr/>
        </p:nvGrpSpPr>
        <p:grpSpPr bwMode="auto">
          <a:xfrm>
            <a:off x="273753" y="999460"/>
            <a:ext cx="3874658" cy="4563043"/>
            <a:chOff x="247650" y="1009651"/>
            <a:chExt cx="4114800" cy="398294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47650" y="1009651"/>
              <a:ext cx="41148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300" dirty="0">
                  <a:solidFill>
                    <a:schemeClr val="bg1"/>
                  </a:solidFill>
                  <a:ea typeface="ＭＳ Ｐゴシック" charset="-128"/>
                  <a:cs typeface="+mn-cs"/>
                </a:rPr>
                <a:t>Краткое описание</a:t>
              </a:r>
            </a:p>
          </p:txBody>
        </p:sp>
        <p:sp>
          <p:nvSpPr>
            <p:cNvPr id="10283" name="Прямоугольник 6"/>
            <p:cNvSpPr>
              <a:spLocks noChangeArrowheads="1"/>
            </p:cNvSpPr>
            <p:nvPr/>
          </p:nvSpPr>
          <p:spPr bwMode="auto">
            <a:xfrm>
              <a:off x="247650" y="1314450"/>
              <a:ext cx="4114800" cy="3678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1283"/>
                </a:spcAft>
              </a:pPr>
              <a:r>
                <a:rPr lang="ru-RU" sz="1400" b="0" dirty="0" smtClean="0">
                  <a:solidFill>
                    <a:schemeClr val="bg1"/>
                  </a:solidFill>
                </a:rPr>
                <a:t>Подготовка НКО ЗАО НРД к выполнению функций центрального депозитария в соответствии с действующим законодательством</a:t>
              </a:r>
            </a:p>
            <a:p>
              <a:pPr>
                <a:spcAft>
                  <a:spcPts val="1283"/>
                </a:spcAft>
              </a:pPr>
              <a:r>
                <a:rPr lang="ru-RU" sz="1400" b="0" dirty="0" smtClean="0">
                  <a:solidFill>
                    <a:schemeClr val="bg1"/>
                  </a:solidFill>
                </a:rPr>
                <a:t>Решение юридических, административных, технологических и технических задач </a:t>
              </a:r>
              <a:endParaRPr lang="ru-RU" b="0" dirty="0" smtClean="0">
                <a:solidFill>
                  <a:schemeClr val="bg1"/>
                </a:solidFill>
              </a:endParaRPr>
            </a:p>
            <a:p>
              <a:pPr>
                <a:spcAft>
                  <a:spcPts val="1283"/>
                </a:spcAft>
              </a:pPr>
              <a:endParaRPr lang="ru-RU" dirty="0"/>
            </a:p>
          </p:txBody>
        </p:sp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4292859" y="4888573"/>
            <a:ext cx="5404033" cy="673930"/>
            <a:chOff x="247650" y="3667126"/>
            <a:chExt cx="4114800" cy="66051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247650" y="3667126"/>
              <a:ext cx="41148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200" dirty="0">
                  <a:solidFill>
                    <a:schemeClr val="bg1"/>
                  </a:solidFill>
                  <a:ea typeface="ＭＳ Ｐゴシック" charset="-128"/>
                  <a:cs typeface="+mn-cs"/>
                </a:rPr>
                <a:t>Технологическая платформа</a:t>
              </a:r>
            </a:p>
          </p:txBody>
        </p:sp>
        <p:sp>
          <p:nvSpPr>
            <p:cNvPr id="19" name="Прямоугольник 7"/>
            <p:cNvSpPr>
              <a:spLocks noChangeArrowheads="1"/>
            </p:cNvSpPr>
            <p:nvPr/>
          </p:nvSpPr>
          <p:spPr bwMode="auto">
            <a:xfrm>
              <a:off x="247650" y="3971926"/>
              <a:ext cx="4114800" cy="3557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1283"/>
                </a:spcAft>
              </a:pPr>
              <a:r>
                <a:rPr lang="ru-RU" b="0" dirty="0" err="1" smtClean="0"/>
                <a:t>Аламеда</a:t>
              </a:r>
              <a:r>
                <a:rPr lang="ru-RU" b="0" dirty="0" smtClean="0"/>
                <a:t>, АСЭР, </a:t>
              </a:r>
              <a:r>
                <a:rPr lang="en-US" b="0" dirty="0" smtClean="0"/>
                <a:t>SWIFT</a:t>
              </a:r>
              <a:endParaRPr lang="ru-RU" b="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 bwMode="auto">
          <a:xfrm>
            <a:off x="273753" y="249514"/>
            <a:ext cx="505390" cy="5098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7740" tIns="48870" rIns="97740" bIns="48870" numCol="1" rtlCol="0" anchor="t" anchorCtr="0" compatLnSpc="1">
            <a:prstTxWarp prst="textNoShape">
              <a:avLst/>
            </a:prstTxWarp>
          </a:bodyPr>
          <a:lstStyle/>
          <a:p>
            <a:pPr defTabSz="977402"/>
            <a:r>
              <a:rPr lang="en-US" sz="2600" dirty="0" smtClean="0">
                <a:solidFill>
                  <a:schemeClr val="tx2"/>
                </a:solidFill>
                <a:latin typeface="Arial" charset="0"/>
              </a:rPr>
              <a:t>1</a:t>
            </a:r>
            <a:endParaRPr lang="ru-RU" sz="2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D7EF636-1D26-4EF2-BB94-EF3094F6D6D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0357958"/>
              </p:ext>
            </p:extLst>
          </p:nvPr>
        </p:nvGraphicFramePr>
        <p:xfrm>
          <a:off x="4307573" y="1366283"/>
          <a:ext cx="5397849" cy="338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32"/>
                <a:gridCol w="4282817"/>
              </a:tblGrid>
              <a:tr h="3455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</a:t>
                      </a:r>
                      <a:endParaRPr lang="ru-RU" sz="1200" dirty="0"/>
                    </a:p>
                  </a:txBody>
                  <a:tcPr marL="101078" marR="101078" marT="46646" marB="4664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Задача</a:t>
                      </a:r>
                      <a:endParaRPr lang="ru-RU" sz="1200" dirty="0"/>
                    </a:p>
                  </a:txBody>
                  <a:tcPr marL="101078" marR="101078" marT="46646" marB="46646">
                    <a:solidFill>
                      <a:srgbClr val="FF0000"/>
                    </a:solidFill>
                  </a:tcPr>
                </a:tc>
              </a:tr>
              <a:tr h="3852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Апрель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latin typeface="+mn-lt"/>
                        </a:rPr>
                        <a:t>Начало осуществления НКО ЗАО НРД расчетов на рынках RTS </a:t>
                      </a:r>
                      <a:r>
                        <a:rPr lang="en-US" sz="1100" b="0" dirty="0" smtClean="0">
                          <a:latin typeface="+mn-lt"/>
                        </a:rPr>
                        <a:t>S</a:t>
                      </a:r>
                      <a:r>
                        <a:rPr lang="ru-RU" sz="1100" b="0" dirty="0" err="1" smtClean="0">
                          <a:latin typeface="+mn-lt"/>
                        </a:rPr>
                        <a:t>tandard</a:t>
                      </a:r>
                      <a:r>
                        <a:rPr lang="ru-RU" sz="1100" b="0" dirty="0" smtClean="0">
                          <a:latin typeface="+mn-lt"/>
                        </a:rPr>
                        <a:t> в качестве второго расчетного депозитария</a:t>
                      </a:r>
                      <a:endParaRPr lang="ru-RU" sz="1100" b="0" dirty="0">
                        <a:latin typeface="+mn-lt"/>
                      </a:endParaRPr>
                    </a:p>
                  </a:txBody>
                  <a:tcPr marL="101078" marR="101078" marT="46646" marB="46646"/>
                </a:tc>
              </a:tr>
              <a:tr h="5360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Июнь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100" b="0" dirty="0" smtClean="0">
                          <a:latin typeface="+mn-lt"/>
                        </a:rPr>
                        <a:t>Прекращение  оказания ЗАО «ДКК» расчетов по итогам биржевых</a:t>
                      </a:r>
                      <a:br>
                        <a:rPr lang="ru-RU" sz="1100" b="0" dirty="0" smtClean="0">
                          <a:latin typeface="+mn-lt"/>
                        </a:rPr>
                      </a:br>
                      <a:r>
                        <a:rPr lang="ru-RU" sz="1100" b="0" dirty="0" smtClean="0">
                          <a:latin typeface="+mn-lt"/>
                        </a:rPr>
                        <a:t>торгов </a:t>
                      </a:r>
                      <a:r>
                        <a:rPr lang="en-US" sz="1100" b="0" dirty="0" smtClean="0">
                          <a:latin typeface="+mn-lt"/>
                        </a:rPr>
                        <a:t>(</a:t>
                      </a:r>
                      <a:r>
                        <a:rPr lang="ru-RU" sz="1100" b="0" dirty="0" smtClean="0">
                          <a:latin typeface="+mn-lt"/>
                        </a:rPr>
                        <a:t>RTS </a:t>
                      </a:r>
                      <a:r>
                        <a:rPr lang="en-US" sz="1100" b="0" dirty="0" smtClean="0">
                          <a:latin typeface="+mn-lt"/>
                        </a:rPr>
                        <a:t>S</a:t>
                      </a:r>
                      <a:r>
                        <a:rPr lang="ru-RU" sz="1100" b="0" dirty="0" err="1" smtClean="0">
                          <a:latin typeface="+mn-lt"/>
                        </a:rPr>
                        <a:t>tandard</a:t>
                      </a:r>
                      <a:r>
                        <a:rPr lang="en-US" sz="1100" b="0" dirty="0" smtClean="0">
                          <a:latin typeface="+mn-lt"/>
                        </a:rPr>
                        <a:t>)</a:t>
                      </a:r>
                      <a:endParaRPr lang="ru-RU" sz="1100" b="0" dirty="0" smtClean="0">
                        <a:latin typeface="+mn-lt"/>
                      </a:endParaRPr>
                    </a:p>
                  </a:txBody>
                  <a:tcPr marL="101078" marR="101078" marT="46646" marB="46646"/>
                </a:tc>
              </a:tr>
              <a:tr h="4125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Июль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НКО ЗАО НРД – единственный депозитарий и расчетный банк объединенной биржи ОАО ММВБ-РТС</a:t>
                      </a:r>
                    </a:p>
                  </a:txBody>
                  <a:tcPr marL="101078" marR="101078" marT="46646" marB="46646"/>
                </a:tc>
              </a:tr>
              <a:tr h="5360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Октябрь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Начало оказания НКО ЗАО НРД внебиржевых</a:t>
                      </a:r>
                      <a:r>
                        <a:rPr lang="ru-RU" sz="1100" baseline="0" dirty="0" smtClean="0"/>
                        <a:t> сервисов, услуг по расчетам по внебиржевым сделкам на условиях </a:t>
                      </a:r>
                      <a:r>
                        <a:rPr lang="en-US" sz="1100" baseline="0" dirty="0" smtClean="0"/>
                        <a:t>DVP </a:t>
                      </a:r>
                      <a:r>
                        <a:rPr lang="ru-RU" sz="1100" baseline="0" dirty="0" smtClean="0"/>
                        <a:t>в валюте (аналог </a:t>
                      </a:r>
                      <a:r>
                        <a:rPr lang="en-US" sz="1100" baseline="0" dirty="0" smtClean="0"/>
                        <a:t>DVP </a:t>
                      </a:r>
                      <a:r>
                        <a:rPr lang="ru-RU" sz="1100" baseline="0" dirty="0" smtClean="0"/>
                        <a:t>ЗАО «ДКК»)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</a:tr>
              <a:tr h="3852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Ноябрь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Решение вопроса</a:t>
                      </a:r>
                      <a:r>
                        <a:rPr lang="ru-RU" sz="1100" baseline="0" dirty="0" smtClean="0"/>
                        <a:t> о присоединении ЗАО «ДКК» и НКО «Расчетная палата РТС» (ЗАО)</a:t>
                      </a:r>
                    </a:p>
                  </a:txBody>
                  <a:tcPr marL="101078" marR="101078" marT="46646" marB="46646"/>
                </a:tc>
              </a:tr>
              <a:tr h="56133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Декабрь 2012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aseline="0" dirty="0" smtClean="0"/>
                        <a:t>Прекращение оказания ЗАО «ДКК»  внебиржевых сервисов</a:t>
                      </a:r>
                      <a:endParaRPr lang="ru-RU" sz="1100" dirty="0"/>
                    </a:p>
                  </a:txBody>
                  <a:tcPr marL="101078" marR="101078" marT="46646" marB="46646"/>
                </a:tc>
              </a:tr>
            </a:tbl>
          </a:graphicData>
        </a:graphic>
      </p:graphicFrame>
      <p:sp>
        <p:nvSpPr>
          <p:cNvPr id="10271" name="Заголовок 2"/>
          <p:cNvSpPr>
            <a:spLocks noGrp="1"/>
          </p:cNvSpPr>
          <p:nvPr>
            <p:ph type="title"/>
          </p:nvPr>
        </p:nvSpPr>
        <p:spPr>
          <a:xfrm>
            <a:off x="1190847" y="234863"/>
            <a:ext cx="6092455" cy="923330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Учет и хранение активов, Расчеты: </a:t>
            </a:r>
            <a:r>
              <a:rPr lang="ru-RU" dirty="0">
                <a:ea typeface="ＭＳ Ｐゴシック" pitchFamily="34" charset="-128"/>
              </a:rPr>
              <a:t>и</a:t>
            </a:r>
            <a:r>
              <a:rPr lang="ru-RU" dirty="0" smtClean="0">
                <a:ea typeface="ＭＳ Ｐゴシック" pitchFamily="34" charset="-128"/>
              </a:rPr>
              <a:t>нтеграция НКО ЗАО НРД, ЗАО «ДКК» и НКО «Расчетная палата РТС» (ЗАО)</a:t>
            </a:r>
          </a:p>
        </p:txBody>
      </p:sp>
      <p:grpSp>
        <p:nvGrpSpPr>
          <p:cNvPr id="10273" name="Группа 8"/>
          <p:cNvGrpSpPr>
            <a:grpSpLocks/>
          </p:cNvGrpSpPr>
          <p:nvPr/>
        </p:nvGrpSpPr>
        <p:grpSpPr bwMode="auto">
          <a:xfrm>
            <a:off x="273753" y="1366284"/>
            <a:ext cx="3874658" cy="3981894"/>
            <a:chOff x="247650" y="1009651"/>
            <a:chExt cx="4114800" cy="3889159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47650" y="1009651"/>
              <a:ext cx="4114800" cy="34789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300" dirty="0">
                  <a:solidFill>
                    <a:schemeClr val="bg1"/>
                  </a:solidFill>
                  <a:ea typeface="ＭＳ Ｐゴシック" charset="-128"/>
                  <a:cs typeface="+mn-cs"/>
                </a:rPr>
                <a:t>Краткое описание</a:t>
              </a:r>
            </a:p>
          </p:txBody>
        </p:sp>
        <p:sp>
          <p:nvSpPr>
            <p:cNvPr id="10283" name="Прямоугольник 6"/>
            <p:cNvSpPr>
              <a:spLocks noChangeArrowheads="1"/>
            </p:cNvSpPr>
            <p:nvPr/>
          </p:nvSpPr>
          <p:spPr bwMode="auto">
            <a:xfrm>
              <a:off x="247650" y="1357546"/>
              <a:ext cx="4114800" cy="3541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600"/>
                </a:spcAft>
              </a:pPr>
              <a:r>
                <a:rPr lang="ru-RU" sz="1400" b="0" dirty="0" smtClean="0">
                  <a:solidFill>
                    <a:schemeClr val="bg1"/>
                  </a:solidFill>
                </a:rPr>
                <a:t>Приоритетной задачей является перенос в НКО ЗАО НРД обслуживания биржевого оборота на площадках экс-РТС</a:t>
              </a:r>
            </a:p>
            <a:p>
              <a:pPr>
                <a:spcAft>
                  <a:spcPts val="600"/>
                </a:spcAft>
              </a:pPr>
              <a:r>
                <a:rPr lang="ru-RU" sz="1400" b="0" dirty="0" smtClean="0">
                  <a:solidFill>
                    <a:schemeClr val="bg1"/>
                  </a:solidFill>
                </a:rPr>
                <a:t>Принципы объединения:</a:t>
              </a:r>
            </a:p>
            <a:p>
              <a:pPr marL="183263" indent="-183263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Обеспечение непрерывности бизнеса;</a:t>
              </a:r>
            </a:p>
            <a:p>
              <a:pPr marL="183263" indent="-183263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Сохранение важнейших сервисов;</a:t>
              </a:r>
            </a:p>
            <a:p>
              <a:pPr marL="183263" indent="-183263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Создание объединенного коллектива;</a:t>
              </a:r>
            </a:p>
            <a:p>
              <a:pPr marL="183263" indent="-183263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Обеспечение прозрачности и предсказуемости интеграционных процессов для всех заинтересованных лиц.</a:t>
              </a:r>
            </a:p>
            <a:p>
              <a:pPr>
                <a:spcAft>
                  <a:spcPts val="600"/>
                </a:spcAft>
              </a:pPr>
              <a:r>
                <a:rPr lang="ru-RU" sz="1400" b="0" dirty="0" smtClean="0">
                  <a:solidFill>
                    <a:schemeClr val="bg1"/>
                  </a:solidFill>
                </a:rPr>
                <a:t>Реализация проекта осуществляется в тесной координации с получением статуса Центрального депозитария. </a:t>
              </a:r>
              <a:r>
                <a:rPr lang="ru-RU" b="0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273753" y="5503408"/>
            <a:ext cx="3874658" cy="713706"/>
            <a:chOff x="247650" y="3667126"/>
            <a:chExt cx="4114800" cy="699497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247650" y="3667126"/>
              <a:ext cx="41148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200" dirty="0">
                  <a:solidFill>
                    <a:schemeClr val="bg1"/>
                  </a:solidFill>
                  <a:ea typeface="ＭＳ Ｐゴシック" charset="-128"/>
                  <a:cs typeface="+mn-cs"/>
                </a:rPr>
                <a:t>Технологическая платформа</a:t>
              </a:r>
            </a:p>
          </p:txBody>
        </p:sp>
        <p:sp>
          <p:nvSpPr>
            <p:cNvPr id="19" name="Прямоугольник 7"/>
            <p:cNvSpPr>
              <a:spLocks noChangeArrowheads="1"/>
            </p:cNvSpPr>
            <p:nvPr/>
          </p:nvSpPr>
          <p:spPr bwMode="auto">
            <a:xfrm>
              <a:off x="247650" y="3971926"/>
              <a:ext cx="4114800" cy="3946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b="0" dirty="0" err="1" smtClean="0"/>
                <a:t>Аламеда</a:t>
              </a:r>
              <a:r>
                <a:rPr lang="ru-RU" b="0" dirty="0" smtClean="0"/>
                <a:t>, АСЭР, Депо-Х</a:t>
              </a:r>
              <a:endParaRPr lang="ru-RU" b="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 bwMode="auto">
          <a:xfrm>
            <a:off x="273753" y="249514"/>
            <a:ext cx="505390" cy="5098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7740" tIns="48870" rIns="97740" bIns="48870" numCol="1" rtlCol="0" anchor="t" anchorCtr="0" compatLnSpc="1">
            <a:prstTxWarp prst="textNoShape">
              <a:avLst/>
            </a:prstTxWarp>
          </a:bodyPr>
          <a:lstStyle/>
          <a:p>
            <a:pPr defTabSz="977402"/>
            <a:r>
              <a:rPr lang="en-US" sz="2600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ru-RU" sz="26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4" name="Группа 9"/>
          <p:cNvGrpSpPr>
            <a:grpSpLocks/>
          </p:cNvGrpSpPr>
          <p:nvPr/>
        </p:nvGrpSpPr>
        <p:grpSpPr bwMode="auto">
          <a:xfrm>
            <a:off x="4314124" y="4674664"/>
            <a:ext cx="5393401" cy="1542450"/>
            <a:chOff x="247650" y="3667126"/>
            <a:chExt cx="4114800" cy="1511742"/>
          </a:xfrm>
        </p:grpSpPr>
        <p:sp>
          <p:nvSpPr>
            <p:cNvPr id="15" name="Прямоугольник 14"/>
            <p:cNvSpPr/>
            <p:nvPr/>
          </p:nvSpPr>
          <p:spPr bwMode="auto">
            <a:xfrm>
              <a:off x="247650" y="3667126"/>
              <a:ext cx="41148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ea typeface="ＭＳ Ｐゴシック" charset="-128"/>
                  <a:cs typeface="+mn-cs"/>
                </a:rPr>
                <a:t>Эффективная ставка за хранение, % в год</a:t>
              </a:r>
              <a:endParaRPr lang="ru-RU" sz="1200" dirty="0">
                <a:solidFill>
                  <a:schemeClr val="bg1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20" name="Прямоугольник 7"/>
            <p:cNvSpPr>
              <a:spLocks noChangeArrowheads="1"/>
            </p:cNvSpPr>
            <p:nvPr/>
          </p:nvSpPr>
          <p:spPr bwMode="auto">
            <a:xfrm>
              <a:off x="247650" y="3971925"/>
              <a:ext cx="4114800" cy="1206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b="0" dirty="0"/>
            </a:p>
          </p:txBody>
        </p: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5449921"/>
              </p:ext>
            </p:extLst>
          </p:nvPr>
        </p:nvGraphicFramePr>
        <p:xfrm>
          <a:off x="4399185" y="5062551"/>
          <a:ext cx="5191381" cy="107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D7EF636-1D26-4EF2-BB94-EF3094F6D6D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8"/>
          <p:cNvSpPr txBox="1">
            <a:spLocks/>
          </p:cNvSpPr>
          <p:nvPr/>
        </p:nvSpPr>
        <p:spPr>
          <a:xfrm>
            <a:off x="3245582" y="1892351"/>
            <a:ext cx="6427025" cy="43780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961" tIns="76961" rIns="76961" bIns="76961"/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321"/>
              </a:spcAft>
            </a:pPr>
            <a:r>
              <a:rPr lang="en-US" sz="1200" b="0" dirty="0">
                <a:solidFill>
                  <a:schemeClr val="tx2"/>
                </a:solidFill>
              </a:rPr>
              <a:t/>
            </a:r>
            <a:br>
              <a:rPr lang="en-US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225956" y="1892351"/>
            <a:ext cx="2920814" cy="43780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961" tIns="76961" rIns="76961" bIns="76961"/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321"/>
              </a:spcAft>
            </a:pPr>
            <a:r>
              <a:rPr lang="en-US" sz="1200" b="0" dirty="0">
                <a:solidFill>
                  <a:schemeClr val="tx2"/>
                </a:solidFill>
              </a:rPr>
              <a:t/>
            </a:r>
            <a:br>
              <a:rPr lang="en-US" sz="1200" b="0" dirty="0">
                <a:solidFill>
                  <a:schemeClr val="tx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48755565"/>
              </p:ext>
            </p:extLst>
          </p:nvPr>
        </p:nvGraphicFramePr>
        <p:xfrm>
          <a:off x="225956" y="2077114"/>
          <a:ext cx="2727200" cy="242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613" y="234863"/>
            <a:ext cx="9526956" cy="307777"/>
          </a:xfrm>
        </p:spPr>
        <p:txBody>
          <a:bodyPr/>
          <a:lstStyle/>
          <a:p>
            <a:r>
              <a:rPr lang="ru-RU" dirty="0" smtClean="0"/>
              <a:t>Корпоративное управление (проект)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175483" y="1044903"/>
            <a:ext cx="9497125" cy="659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80" tIns="38480" rIns="38480" bIns="38480" numCol="1" anchor="ctr" anchorCtr="0" compatLnSpc="1">
            <a:prstTxWarp prst="textNoShape">
              <a:avLst/>
            </a:prstTxWarp>
          </a:bodyPr>
          <a:lstStyle>
            <a:lvl1pPr marL="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4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ru-RU" sz="1500" dirty="0"/>
              <a:t>Система корпоративного управления обеспечивает прозрачность решений </a:t>
            </a:r>
            <a:br>
              <a:rPr lang="ru-RU" sz="1500" dirty="0"/>
            </a:br>
            <a:r>
              <a:rPr lang="ru-RU" sz="1500" dirty="0"/>
              <a:t>и баланс интересов акционеров и пользователей</a:t>
            </a:r>
            <a:r>
              <a:rPr lang="en-US" sz="1500" dirty="0"/>
              <a:t> </a:t>
            </a:r>
            <a:r>
              <a:rPr lang="ru-RU" sz="1500" dirty="0"/>
              <a:t>с учетом требований </a:t>
            </a:r>
            <a:r>
              <a:rPr lang="ru-RU" sz="1500" dirty="0" smtClean="0"/>
              <a:t>Федерального закона </a:t>
            </a:r>
            <a:r>
              <a:rPr lang="ru-RU" sz="1500" dirty="0"/>
              <a:t>о ЦД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15017"/>
              </p:ext>
            </p:extLst>
          </p:nvPr>
        </p:nvGraphicFramePr>
        <p:xfrm>
          <a:off x="3213153" y="1988757"/>
          <a:ext cx="6636756" cy="357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8" name="Visio" r:id="rId4" imgW="6002402" imgH="3509135" progId="Visio.Drawing.11">
                  <p:embed/>
                </p:oleObj>
              </mc:Choice>
              <mc:Fallback>
                <p:oleObj name="Visio" r:id="rId4" imgW="6002402" imgH="35091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3153" y="1988757"/>
                        <a:ext cx="6636756" cy="357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956" y="5562562"/>
            <a:ext cx="2894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 соответствии с Акционерным соглашением, заключенным в отношении НКО ЗАО НРД. Доля контролирующего акционера ОАО ММВБ-РТС </a:t>
            </a:r>
            <a:r>
              <a:rPr lang="en-US" sz="1000" dirty="0" smtClean="0"/>
              <a:t>&gt;</a:t>
            </a:r>
            <a:r>
              <a:rPr lang="ru-RU" sz="1000" dirty="0" smtClean="0"/>
              <a:t> </a:t>
            </a:r>
            <a:r>
              <a:rPr lang="en-US" sz="1000" dirty="0" smtClean="0"/>
              <a:t>99%</a:t>
            </a:r>
            <a:endParaRPr lang="ru-RU" sz="1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D7EF636-1D26-4EF2-BB94-EF3094F6D6D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AAF3E-5158-4364-93CE-33304D30AADC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14" descr="pa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04" y="2328384"/>
            <a:ext cx="8119585" cy="2883146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70245" y="5618896"/>
            <a:ext cx="9453254" cy="4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740" tIns="48870" rIns="97740" bIns="4887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1800" dirty="0">
                <a:solidFill>
                  <a:srgbClr val="5F5F5F"/>
                </a:solidFill>
              </a:rPr>
              <a:t>Web:</a:t>
            </a:r>
            <a:r>
              <a:rPr lang="ru-RU" sz="1800" dirty="0"/>
              <a:t>     </a:t>
            </a:r>
            <a:r>
              <a:rPr lang="en-US" sz="1800" dirty="0">
                <a:hlinkClick r:id="rId3"/>
              </a:rPr>
              <a:t>http</a:t>
            </a:r>
            <a:r>
              <a:rPr lang="ru-RU" sz="1800" dirty="0">
                <a:hlinkClick r:id="rId3"/>
              </a:rPr>
              <a:t>://</a:t>
            </a:r>
            <a:r>
              <a:rPr lang="en-US" sz="1800" dirty="0">
                <a:hlinkClick r:id="rId3"/>
              </a:rPr>
              <a:t>www</a:t>
            </a:r>
            <a:r>
              <a:rPr lang="ru-RU" sz="1800" dirty="0">
                <a:hlinkClick r:id="rId3"/>
              </a:rPr>
              <a:t>.</a:t>
            </a:r>
            <a:r>
              <a:rPr lang="en-US" sz="1800" dirty="0" err="1">
                <a:hlinkClick r:id="rId3"/>
              </a:rPr>
              <a:t>nsd</a:t>
            </a:r>
            <a:r>
              <a:rPr lang="ru-RU" sz="1800" dirty="0">
                <a:hlinkClick r:id="rId3"/>
              </a:rPr>
              <a:t>.</a:t>
            </a:r>
            <a:r>
              <a:rPr lang="en-US" sz="1800" dirty="0" err="1">
                <a:hlinkClick r:id="rId3"/>
              </a:rPr>
              <a:t>ru</a:t>
            </a:r>
            <a:r>
              <a:rPr lang="ru-RU" sz="1800" dirty="0">
                <a:hlinkClick r:id="rId3"/>
              </a:rPr>
              <a:t>/</a:t>
            </a:r>
            <a:r>
              <a:rPr lang="en-US" sz="1800" dirty="0" err="1">
                <a:hlinkClick r:id="rId3"/>
              </a:rPr>
              <a:t>ru</a:t>
            </a:r>
            <a:r>
              <a:rPr lang="ru-RU" sz="1800" dirty="0">
                <a:hlinkClick r:id="rId3"/>
              </a:rPr>
              <a:t>/</a:t>
            </a:r>
            <a:r>
              <a:rPr lang="en-US" sz="1800" dirty="0" err="1">
                <a:hlinkClick r:id="rId3"/>
              </a:rPr>
              <a:t>nsd</a:t>
            </a:r>
            <a:r>
              <a:rPr lang="ru-RU" sz="1800" dirty="0">
                <a:hlinkClick r:id="rId3"/>
              </a:rPr>
              <a:t>_</a:t>
            </a:r>
            <a:r>
              <a:rPr lang="en-US" sz="1800" dirty="0">
                <a:hlinkClick r:id="rId3"/>
              </a:rPr>
              <a:t>dcc</a:t>
            </a:r>
            <a:r>
              <a:rPr lang="ru-RU" sz="1800" dirty="0">
                <a:hlinkClick r:id="rId3"/>
              </a:rPr>
              <a:t>/</a:t>
            </a:r>
            <a:r>
              <a:rPr lang="ru-RU" sz="1800" dirty="0"/>
              <a:t>                </a:t>
            </a:r>
            <a:r>
              <a:rPr lang="en-US" sz="1800" dirty="0">
                <a:solidFill>
                  <a:srgbClr val="5F5F5F"/>
                </a:solidFill>
              </a:rPr>
              <a:t>E-mail:</a:t>
            </a:r>
            <a:r>
              <a:rPr lang="ru-RU" sz="1800" dirty="0">
                <a:solidFill>
                  <a:srgbClr val="5F5F5F"/>
                </a:solidFill>
              </a:rPr>
              <a:t>     </a:t>
            </a:r>
            <a:r>
              <a:rPr lang="en-US" sz="1800" dirty="0">
                <a:hlinkClick r:id="rId4"/>
              </a:rPr>
              <a:t>communications@nsd.ru</a:t>
            </a:r>
            <a:endParaRPr lang="ru-RU" sz="180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0245" y="1497007"/>
            <a:ext cx="9453254" cy="4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740" tIns="48870" rIns="97740" bIns="48870">
            <a:spAutoFit/>
          </a:bodyPr>
          <a:lstStyle/>
          <a:p>
            <a:pPr>
              <a:lnSpc>
                <a:spcPct val="145000"/>
              </a:lnSpc>
            </a:pPr>
            <a:r>
              <a:rPr lang="ru-RU" sz="1800" dirty="0" smtClean="0">
                <a:solidFill>
                  <a:srgbClr val="5F5F5F"/>
                </a:solidFill>
              </a:rPr>
              <a:t>ГОРЯЧАЯ ЛИНИЯ ПО ИНТЕГРАЦИИ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8" y="21266"/>
            <a:ext cx="1459995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NP_IDX" val="11"/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4&quot;&gt;&lt;elem m_fUsage=&quot;2.43900000000000010000E+000&quot;&gt;&lt;m_ppcolschidx val=&quot;0&quot;/&gt;&lt;m_rgb r=&quot;f1&quot; g=&quot;fe&quot; b=&quot;ed&quot;/&gt;&lt;/elem&gt;&lt;elem m_fUsage=&quot;1.18530201888518420000E+000&quot;&gt;&lt;m_ppcolschidx val=&quot;0&quot;/&gt;&lt;m_rgb r=&quot;ff&quot; g=&quot;c4&quot; b=&quot;c4&quot;/&gt;&lt;/elem&gt;&lt;elem m_fUsage=&quot;1.08644350824017950000E+000&quot;&gt;&lt;m_ppcolschidx val=&quot;0&quot;/&gt;&lt;m_rgb r=&quot;82&quot; g=&quot;d8&quot; b=&quot;34&quot;/&gt;&lt;/elem&gt;&lt;elem m_fUsage=&quot;1.01125461242491040000E+000&quot;&gt;&lt;m_ppcolschidx val=&quot;0&quot;/&gt;&lt;m_rgb r=&quot;0&quot; g=&quot;75&quot; b=&quot;b9&quot;/&gt;&lt;/elem&gt;&lt;elem m_fUsage=&quot;6.56100000000000130000E-001&quot;&gt;&lt;m_ppcolschidx val=&quot;0&quot;/&gt;&lt;m_rgb r=&quot;ed&quot; g=&quot;fd&quot; b=&quot;e8&quot;/&gt;&lt;/elem&gt;&lt;elem m_fUsage=&quot;5.90490000000000180000E-001&quot;&gt;&lt;m_ppcolschidx val=&quot;0&quot;/&gt;&lt;m_rgb r=&quot;e7&quot; g=&quot;fc&quot; b=&quot;e0&quot;/&gt;&lt;/elem&gt;&lt;elem m_fUsage=&quot;5.31441000000000160000E-001&quot;&gt;&lt;m_ppcolschidx val=&quot;0&quot;/&gt;&lt;m_rgb r=&quot;f7&quot; g=&quot;fe&quot; b=&quot;f5&quot;/&gt;&lt;/elem&gt;&lt;elem m_fUsage=&quot;4.78296900000000140000E-001&quot;&gt;&lt;m_ppcolschidx val=&quot;0&quot;/&gt;&lt;m_rgb r=&quot;d7&quot; g=&quot;fc&quot; b=&quot;cf&quot;/&gt;&lt;/elem&gt;&lt;elem m_fUsage=&quot;4.32524171777999290000E-001&quot;&gt;&lt;m_ppcolschidx val=&quot;0&quot;/&gt;&lt;m_rgb r=&quot;33&quot; g=&quot;b3&quot; b=&quot;ff&quot;/&gt;&lt;/elem&gt;&lt;elem m_fUsage=&quot;4.30467210000000160000E-001&quot;&gt;&lt;m_ppcolschidx val=&quot;0&quot;/&gt;&lt;m_rgb r=&quot;e1&quot; g=&quot;fd&quot; b=&quot;db&quot;/&gt;&lt;/elem&gt;&lt;elem m_fUsage=&quot;4.20958399829565950000E-001&quot;&gt;&lt;m_ppcolschidx val=&quot;0&quot;/&gt;&lt;m_rgb r=&quot;b0&quot; g=&quot;92&quot; b=&quot;26&quot;/&gt;&lt;/elem&gt;&lt;elem m_fUsage=&quot;3.13810596090000170000E-001&quot;&gt;&lt;m_ppcolschidx val=&quot;0&quot;/&gt;&lt;m_rgb r=&quot;fa&quot; g=&quot;1a&quot; b=&quot;7&quot;/&gt;&lt;/elem&gt;&lt;elem m_fUsage=&quot;4.23911582752162440000E-002&quot;&gt;&lt;m_ppcolschidx val=&quot;0&quot;/&gt;&lt;m_rgb r=&quot;a4&quot; g=&quot;a4&quot; b=&quot;a4&quot;/&gt;&lt;/elem&gt;&lt;elem m_fUsage=&quot;4.23911582752162440000E-002&quot;&gt;&lt;m_ppcolschidx val=&quot;0&quot;/&gt;&lt;m_rgb r=&quot;e6&quot; g=&quot;e6&quot; b=&quot;e6&quot;/&gt;&lt;/elem&gt;&lt;/m_vecMRU&gt;&lt;/m_mruColor&gt;&lt;m_mapectfillschemeMRU&gt;&lt;key val=&quot;2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1-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4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.pquUGEuPU5LtpvjR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9sAmaEb02W50YUpzei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KCwkgR3kagpqP4ch25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q4V0Z2iE6nTx2EBwBS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jMOe25oEKhSmlU3QMK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I._N8pxk6KoyCp_0cy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446j4rWESpp3lSFnNEGQ"/>
</p:tagLst>
</file>

<file path=ppt/theme/theme1.xml><?xml version="1.0" encoding="utf-8"?>
<a:theme xmlns:a="http://schemas.openxmlformats.org/drawingml/2006/main" name="Firm Format - Russia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0F0F0"/>
        </a:accent1>
        <a:accent2>
          <a:srgbClr val="C8C8C8"/>
        </a:accent2>
        <a:accent3>
          <a:srgbClr val="FFFFFF"/>
        </a:accent3>
        <a:accent4>
          <a:srgbClr val="000000"/>
        </a:accent4>
        <a:accent5>
          <a:srgbClr val="F6F6F6"/>
        </a:accent5>
        <a:accent6>
          <a:srgbClr val="B5B5B5"/>
        </a:accent6>
        <a:hlink>
          <a:srgbClr val="909090"/>
        </a:hlink>
        <a:folHlink>
          <a:srgbClr val="0033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0F0F0"/>
        </a:accent1>
        <a:accent2>
          <a:srgbClr val="C8C8C8"/>
        </a:accent2>
        <a:accent3>
          <a:srgbClr val="FFFFFF"/>
        </a:accent3>
        <a:accent4>
          <a:srgbClr val="000000"/>
        </a:accent4>
        <a:accent5>
          <a:srgbClr val="F6F6F6"/>
        </a:accent5>
        <a:accent6>
          <a:srgbClr val="B5B5B5"/>
        </a:accent6>
        <a:hlink>
          <a:srgbClr val="909090"/>
        </a:hlink>
        <a:folHlink>
          <a:srgbClr val="4051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91AFFF"/>
        </a:accent1>
        <a:accent2>
          <a:srgbClr val="C8C8C8"/>
        </a:accent2>
        <a:accent3>
          <a:srgbClr val="FFFFFF"/>
        </a:accent3>
        <a:accent4>
          <a:srgbClr val="000000"/>
        </a:accent4>
        <a:accent5>
          <a:srgbClr val="C7D4FF"/>
        </a:accent5>
        <a:accent6>
          <a:srgbClr val="B5B5B5"/>
        </a:accent6>
        <a:hlink>
          <a:srgbClr val="909090"/>
        </a:hlink>
        <a:folHlink>
          <a:srgbClr val="4051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7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8E5F8"/>
        </a:accent1>
        <a:accent2>
          <a:srgbClr val="C8C8C8"/>
        </a:accent2>
        <a:accent3>
          <a:srgbClr val="FFFFFF"/>
        </a:accent3>
        <a:accent4>
          <a:srgbClr val="000000"/>
        </a:accent4>
        <a:accent5>
          <a:srgbClr val="E0F0FB"/>
        </a:accent5>
        <a:accent6>
          <a:srgbClr val="B5B5B5"/>
        </a:accent6>
        <a:hlink>
          <a:srgbClr val="909090"/>
        </a:hlink>
        <a:folHlink>
          <a:srgbClr val="0033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8E5F8"/>
        </a:accent1>
        <a:accent2>
          <a:srgbClr val="BBE0E3"/>
        </a:accent2>
        <a:accent3>
          <a:srgbClr val="FFFFFF"/>
        </a:accent3>
        <a:accent4>
          <a:srgbClr val="000000"/>
        </a:accent4>
        <a:accent5>
          <a:srgbClr val="E0F0FB"/>
        </a:accent5>
        <a:accent6>
          <a:srgbClr val="A9CBCE"/>
        </a:accent6>
        <a:hlink>
          <a:srgbClr val="909090"/>
        </a:hlink>
        <a:folHlink>
          <a:srgbClr val="0033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9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8E5F8"/>
        </a:accent1>
        <a:accent2>
          <a:srgbClr val="BBE09F"/>
        </a:accent2>
        <a:accent3>
          <a:srgbClr val="FFFFFF"/>
        </a:accent3>
        <a:accent4>
          <a:srgbClr val="000000"/>
        </a:accent4>
        <a:accent5>
          <a:srgbClr val="E0F0FB"/>
        </a:accent5>
        <a:accent6>
          <a:srgbClr val="A9CB90"/>
        </a:accent6>
        <a:hlink>
          <a:srgbClr val="909090"/>
        </a:hlink>
        <a:folHlink>
          <a:srgbClr val="0033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10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8E5F8"/>
        </a:accent1>
        <a:accent2>
          <a:srgbClr val="BBE09F"/>
        </a:accent2>
        <a:accent3>
          <a:srgbClr val="FFFFFF"/>
        </a:accent3>
        <a:accent4>
          <a:srgbClr val="000000"/>
        </a:accent4>
        <a:accent5>
          <a:srgbClr val="E0F0FB"/>
        </a:accent5>
        <a:accent6>
          <a:srgbClr val="A9CB90"/>
        </a:accent6>
        <a:hlink>
          <a:srgbClr val="90909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Russian</Template>
  <TotalTime>69678</TotalTime>
  <Words>786</Words>
  <Application>Microsoft Office PowerPoint</Application>
  <PresentationFormat>Лист A4 (210x297 мм)</PresentationFormat>
  <Paragraphs>129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Calibri</vt:lpstr>
      <vt:lpstr>ＭＳ Ｐゴシック</vt:lpstr>
      <vt:lpstr>Firm Format - Russian</vt:lpstr>
      <vt:lpstr>think-cell Slide</vt:lpstr>
      <vt:lpstr>Visio</vt:lpstr>
      <vt:lpstr>Направления развития НКО ЗАО НРД на пути создания центрального депозитария</vt:lpstr>
      <vt:lpstr>Миссия Объединенного депозитария: предоставление расчетных и депозитарных услуг на российском и международных финансовых рынках профессиональным участникам</vt:lpstr>
      <vt:lpstr>Quick Wins</vt:lpstr>
      <vt:lpstr>Принципы гармонизации услуг и тарифов Объединенного депозитария</vt:lpstr>
      <vt:lpstr>Продукты и сервисы Объединенного Депозитария 2015 соответствуют требованиям российских и иностранных инвесторов</vt:lpstr>
      <vt:lpstr>Учет и хранение активов, расчеты, корпоративные действия: cтатус центрального депозитария</vt:lpstr>
      <vt:lpstr>Учет и хранение активов, Расчеты: интеграция НКО ЗАО НРД, ЗАО «ДКК» и НКО «Расчетная палата РТС» (ЗАО)</vt:lpstr>
      <vt:lpstr>Корпоративное управление (проект)</vt:lpstr>
      <vt:lpstr>КОНТАКТЫ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Corporate</dc:creator>
  <cp:lastModifiedBy>Ринк Ольга Л.</cp:lastModifiedBy>
  <cp:revision>2265</cp:revision>
  <cp:lastPrinted>2012-03-29T08:11:14Z</cp:lastPrinted>
  <dcterms:created xsi:type="dcterms:W3CDTF">2011-02-23T08:08:45Z</dcterms:created>
  <dcterms:modified xsi:type="dcterms:W3CDTF">2012-03-30T11:46:13Z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Название документа</vt:lpwstr>
  </property>
  <property fmtid="{D5CDD505-2E9C-101B-9397-08002B2CF9AE}" pid="7" name="Event">
    <vt:lpwstr/>
  </property>
  <property fmtid="{D5CDD505-2E9C-101B-9397-08002B2CF9AE}" pid="8" name="Delivery Date">
    <vt:lpwstr>February 17, 2011</vt:lpwstr>
  </property>
  <property fmtid="{D5CDD505-2E9C-101B-9397-08002B2CF9AE}" pid="9" name="DocID">
    <vt:lpwstr>MSW-MIJ003-20101201-MB1wm-e_cf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