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2"/>
  </p:notesMasterIdLst>
  <p:handoutMasterIdLst>
    <p:handoutMasterId r:id="rId23"/>
  </p:handoutMasterIdLst>
  <p:sldIdLst>
    <p:sldId id="957" r:id="rId2"/>
    <p:sldId id="1134" r:id="rId3"/>
    <p:sldId id="1109" r:id="rId4"/>
    <p:sldId id="1119" r:id="rId5"/>
    <p:sldId id="1107" r:id="rId6"/>
    <p:sldId id="1133" r:id="rId7"/>
    <p:sldId id="1120" r:id="rId8"/>
    <p:sldId id="1126" r:id="rId9"/>
    <p:sldId id="1122" r:id="rId10"/>
    <p:sldId id="1085" r:id="rId11"/>
    <p:sldId id="1135" r:id="rId12"/>
    <p:sldId id="1139" r:id="rId13"/>
    <p:sldId id="1113" r:id="rId14"/>
    <p:sldId id="1114" r:id="rId15"/>
    <p:sldId id="1143" r:id="rId16"/>
    <p:sldId id="1116" r:id="rId17"/>
    <p:sldId id="1117" r:id="rId18"/>
    <p:sldId id="1140" r:id="rId19"/>
    <p:sldId id="1141" r:id="rId20"/>
    <p:sldId id="946" r:id="rId21"/>
  </p:sldIdLst>
  <p:sldSz cx="9144000" cy="6858000" type="screen4x3"/>
  <p:notesSz cx="6811963" cy="9942513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.majer" initials="p" lastIdx="1" clrIdx="0"/>
  <p:cmAuthor id="1" name="j.resler" initials="j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  <a:srgbClr val="000099"/>
    <a:srgbClr val="F8F8F8"/>
    <a:srgbClr val="FFFFFF"/>
    <a:srgbClr val="993300"/>
    <a:srgbClr val="800000"/>
    <a:srgbClr val="FF99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9322" autoAdjust="0"/>
  </p:normalViewPr>
  <p:slideViewPr>
    <p:cSldViewPr>
      <p:cViewPr>
        <p:scale>
          <a:sx n="99" d="100"/>
          <a:sy n="99" d="100"/>
        </p:scale>
        <p:origin x="-8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74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72"/>
    </p:cViewPr>
  </p:sorterViewPr>
  <p:notesViewPr>
    <p:cSldViewPr>
      <p:cViewPr varScale="1">
        <p:scale>
          <a:sx n="49" d="100"/>
          <a:sy n="49" d="100"/>
        </p:scale>
        <p:origin x="-2658" y="-9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604202286274977E-2"/>
          <c:y val="6.1344966645497101E-2"/>
          <c:w val="0.91154473495078714"/>
          <c:h val="0.707509696269237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RankingsData!$A$2:$A$9</c:f>
              <c:strCache>
                <c:ptCount val="8"/>
                <c:pt idx="0">
                  <c:v>Грузия</c:v>
                </c:pt>
                <c:pt idx="1">
                  <c:v>Казахстан</c:v>
                </c:pt>
                <c:pt idx="2">
                  <c:v>Армения</c:v>
                </c:pt>
                <c:pt idx="3">
                  <c:v>Азербайджан</c:v>
                </c:pt>
                <c:pt idx="4">
                  <c:v>Киргизия</c:v>
                </c:pt>
                <c:pt idx="5">
                  <c:v>Таджикистан</c:v>
                </c:pt>
                <c:pt idx="6">
                  <c:v>Украина</c:v>
                </c:pt>
                <c:pt idx="7">
                  <c:v>Узбекистан</c:v>
                </c:pt>
              </c:strCache>
            </c:strRef>
          </c:cat>
          <c:val>
            <c:numRef>
              <c:f>RankingsData!$B$2:$B$9</c:f>
              <c:numCache>
                <c:formatCode>General</c:formatCode>
                <c:ptCount val="8"/>
                <c:pt idx="0">
                  <c:v>16</c:v>
                </c:pt>
                <c:pt idx="1">
                  <c:v>47</c:v>
                </c:pt>
                <c:pt idx="2">
                  <c:v>55</c:v>
                </c:pt>
                <c:pt idx="3">
                  <c:v>66</c:v>
                </c:pt>
                <c:pt idx="4">
                  <c:v>70</c:v>
                </c:pt>
                <c:pt idx="5">
                  <c:v>147</c:v>
                </c:pt>
                <c:pt idx="6">
                  <c:v>152</c:v>
                </c:pt>
                <c:pt idx="7">
                  <c:v>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57024"/>
        <c:axId val="54658560"/>
      </c:barChart>
      <c:catAx>
        <c:axId val="54657024"/>
        <c:scaling>
          <c:orientation val="minMax"/>
        </c:scaling>
        <c:delete val="0"/>
        <c:axPos val="b"/>
        <c:majorTickMark val="out"/>
        <c:minorTickMark val="none"/>
        <c:tickLblPos val="nextTo"/>
        <c:crossAx val="54658560"/>
        <c:crosses val="autoZero"/>
        <c:auto val="1"/>
        <c:lblAlgn val="ctr"/>
        <c:lblOffset val="100"/>
        <c:noMultiLvlLbl val="0"/>
      </c:catAx>
      <c:valAx>
        <c:axId val="5465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65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RankingsData!$A$12</c:f>
              <c:strCache>
                <c:ptCount val="1"/>
                <c:pt idx="0">
                  <c:v>Грузия</c:v>
                </c:pt>
              </c:strCache>
            </c:strRef>
          </c:tx>
          <c:invertIfNegative val="0"/>
          <c:cat>
            <c:strRef>
              <c:f>RankingsData!$B$11:$K$11</c:f>
              <c:strCache>
                <c:ptCount val="10"/>
                <c:pt idx="0">
                  <c:v>Открытие бизнеса</c:v>
                </c:pt>
                <c:pt idx="1">
                  <c:v>Строительство</c:v>
                </c:pt>
                <c:pt idx="2">
                  <c:v>Электричество</c:v>
                </c:pt>
                <c:pt idx="3">
                  <c:v>Регистрация собственности</c:v>
                </c:pt>
                <c:pt idx="4">
                  <c:v>Получение кредита</c:v>
                </c:pt>
                <c:pt idx="5">
                  <c:v>Защита инвесторов</c:v>
                </c:pt>
                <c:pt idx="6">
                  <c:v>Налоги</c:v>
                </c:pt>
                <c:pt idx="7">
                  <c:v>Международная торговля</c:v>
                </c:pt>
                <c:pt idx="8">
                  <c:v>Исполнение контрактов</c:v>
                </c:pt>
                <c:pt idx="9">
                  <c:v>Банкротства</c:v>
                </c:pt>
              </c:strCache>
            </c:strRef>
          </c:cat>
          <c:val>
            <c:numRef>
              <c:f>RankingsData!$B$12:$K$12</c:f>
              <c:numCache>
                <c:formatCode>General</c:formatCode>
                <c:ptCount val="10"/>
                <c:pt idx="0">
                  <c:v>7</c:v>
                </c:pt>
                <c:pt idx="1">
                  <c:v>4</c:v>
                </c:pt>
                <c:pt idx="2">
                  <c:v>89</c:v>
                </c:pt>
                <c:pt idx="3">
                  <c:v>1</c:v>
                </c:pt>
                <c:pt idx="4">
                  <c:v>8</c:v>
                </c:pt>
                <c:pt idx="5">
                  <c:v>17</c:v>
                </c:pt>
                <c:pt idx="6">
                  <c:v>42</c:v>
                </c:pt>
                <c:pt idx="7">
                  <c:v>54</c:v>
                </c:pt>
                <c:pt idx="8">
                  <c:v>41</c:v>
                </c:pt>
                <c:pt idx="9">
                  <c:v>109</c:v>
                </c:pt>
              </c:numCache>
            </c:numRef>
          </c:val>
        </c:ser>
        <c:ser>
          <c:idx val="1"/>
          <c:order val="1"/>
          <c:tx>
            <c:strRef>
              <c:f>RankingsData!$A$13</c:f>
              <c:strCache>
                <c:ptCount val="1"/>
                <c:pt idx="0">
                  <c:v>Казахстан</c:v>
                </c:pt>
              </c:strCache>
            </c:strRef>
          </c:tx>
          <c:invertIfNegative val="0"/>
          <c:cat>
            <c:strRef>
              <c:f>RankingsData!$B$11:$K$11</c:f>
              <c:strCache>
                <c:ptCount val="10"/>
                <c:pt idx="0">
                  <c:v>Открытие бизнеса</c:v>
                </c:pt>
                <c:pt idx="1">
                  <c:v>Строительство</c:v>
                </c:pt>
                <c:pt idx="2">
                  <c:v>Электричество</c:v>
                </c:pt>
                <c:pt idx="3">
                  <c:v>Регистрация собственности</c:v>
                </c:pt>
                <c:pt idx="4">
                  <c:v>Получение кредита</c:v>
                </c:pt>
                <c:pt idx="5">
                  <c:v>Защита инвесторов</c:v>
                </c:pt>
                <c:pt idx="6">
                  <c:v>Налоги</c:v>
                </c:pt>
                <c:pt idx="7">
                  <c:v>Международная торговля</c:v>
                </c:pt>
                <c:pt idx="8">
                  <c:v>Исполнение контрактов</c:v>
                </c:pt>
                <c:pt idx="9">
                  <c:v>Банкротства</c:v>
                </c:pt>
              </c:strCache>
            </c:strRef>
          </c:cat>
          <c:val>
            <c:numRef>
              <c:f>RankingsData!$B$13:$K$13</c:f>
              <c:numCache>
                <c:formatCode>General</c:formatCode>
                <c:ptCount val="10"/>
                <c:pt idx="0">
                  <c:v>57</c:v>
                </c:pt>
                <c:pt idx="1">
                  <c:v>147</c:v>
                </c:pt>
                <c:pt idx="2">
                  <c:v>86</c:v>
                </c:pt>
                <c:pt idx="3">
                  <c:v>29</c:v>
                </c:pt>
                <c:pt idx="4">
                  <c:v>78</c:v>
                </c:pt>
                <c:pt idx="5">
                  <c:v>10</c:v>
                </c:pt>
                <c:pt idx="6">
                  <c:v>13</c:v>
                </c:pt>
                <c:pt idx="7">
                  <c:v>176</c:v>
                </c:pt>
                <c:pt idx="8">
                  <c:v>27</c:v>
                </c:pt>
                <c:pt idx="9">
                  <c:v>54</c:v>
                </c:pt>
              </c:numCache>
            </c:numRef>
          </c:val>
        </c:ser>
        <c:ser>
          <c:idx val="2"/>
          <c:order val="2"/>
          <c:tx>
            <c:strRef>
              <c:f>RankingsData!$A$14</c:f>
              <c:strCache>
                <c:ptCount val="1"/>
                <c:pt idx="0">
                  <c:v>Таджикистан</c:v>
                </c:pt>
              </c:strCache>
            </c:strRef>
          </c:tx>
          <c:invertIfNegative val="0"/>
          <c:cat>
            <c:strRef>
              <c:f>RankingsData!$B$11:$K$11</c:f>
              <c:strCache>
                <c:ptCount val="10"/>
                <c:pt idx="0">
                  <c:v>Открытие бизнеса</c:v>
                </c:pt>
                <c:pt idx="1">
                  <c:v>Строительство</c:v>
                </c:pt>
                <c:pt idx="2">
                  <c:v>Электричество</c:v>
                </c:pt>
                <c:pt idx="3">
                  <c:v>Регистрация собственности</c:v>
                </c:pt>
                <c:pt idx="4">
                  <c:v>Получение кредита</c:v>
                </c:pt>
                <c:pt idx="5">
                  <c:v>Защита инвесторов</c:v>
                </c:pt>
                <c:pt idx="6">
                  <c:v>Налоги</c:v>
                </c:pt>
                <c:pt idx="7">
                  <c:v>Международная торговля</c:v>
                </c:pt>
                <c:pt idx="8">
                  <c:v>Исполнение контрактов</c:v>
                </c:pt>
                <c:pt idx="9">
                  <c:v>Банкротства</c:v>
                </c:pt>
              </c:strCache>
            </c:strRef>
          </c:cat>
          <c:val>
            <c:numRef>
              <c:f>RankingsData!$B$14:$K$14</c:f>
              <c:numCache>
                <c:formatCode>General</c:formatCode>
                <c:ptCount val="10"/>
                <c:pt idx="0">
                  <c:v>70</c:v>
                </c:pt>
                <c:pt idx="1">
                  <c:v>177</c:v>
                </c:pt>
                <c:pt idx="2">
                  <c:v>178</c:v>
                </c:pt>
                <c:pt idx="3">
                  <c:v>90</c:v>
                </c:pt>
                <c:pt idx="4">
                  <c:v>177</c:v>
                </c:pt>
                <c:pt idx="5">
                  <c:v>65</c:v>
                </c:pt>
                <c:pt idx="6">
                  <c:v>168</c:v>
                </c:pt>
                <c:pt idx="7">
                  <c:v>177</c:v>
                </c:pt>
                <c:pt idx="8">
                  <c:v>42</c:v>
                </c:pt>
                <c:pt idx="9">
                  <c:v>68</c:v>
                </c:pt>
              </c:numCache>
            </c:numRef>
          </c:val>
        </c:ser>
        <c:ser>
          <c:idx val="3"/>
          <c:order val="3"/>
          <c:tx>
            <c:strRef>
              <c:f>RankingsData!$A$15</c:f>
              <c:strCache>
                <c:ptCount val="1"/>
                <c:pt idx="0">
                  <c:v>Узбекистан</c:v>
                </c:pt>
              </c:strCache>
            </c:strRef>
          </c:tx>
          <c:invertIfNegative val="0"/>
          <c:cat>
            <c:strRef>
              <c:f>RankingsData!$B$11:$K$11</c:f>
              <c:strCache>
                <c:ptCount val="10"/>
                <c:pt idx="0">
                  <c:v>Открытие бизнеса</c:v>
                </c:pt>
                <c:pt idx="1">
                  <c:v>Строительство</c:v>
                </c:pt>
                <c:pt idx="2">
                  <c:v>Электричество</c:v>
                </c:pt>
                <c:pt idx="3">
                  <c:v>Регистрация собственности</c:v>
                </c:pt>
                <c:pt idx="4">
                  <c:v>Получение кредита</c:v>
                </c:pt>
                <c:pt idx="5">
                  <c:v>Защита инвесторов</c:v>
                </c:pt>
                <c:pt idx="6">
                  <c:v>Налоги</c:v>
                </c:pt>
                <c:pt idx="7">
                  <c:v>Международная торговля</c:v>
                </c:pt>
                <c:pt idx="8">
                  <c:v>Исполнение контрактов</c:v>
                </c:pt>
                <c:pt idx="9">
                  <c:v>Банкротства</c:v>
                </c:pt>
              </c:strCache>
            </c:strRef>
          </c:cat>
          <c:val>
            <c:numRef>
              <c:f>RankingsData!$B$15:$K$15</c:f>
              <c:numCache>
                <c:formatCode>General</c:formatCode>
                <c:ptCount val="10"/>
                <c:pt idx="0">
                  <c:v>96</c:v>
                </c:pt>
                <c:pt idx="1">
                  <c:v>145</c:v>
                </c:pt>
                <c:pt idx="2">
                  <c:v>170</c:v>
                </c:pt>
                <c:pt idx="3">
                  <c:v>136</c:v>
                </c:pt>
                <c:pt idx="4">
                  <c:v>159</c:v>
                </c:pt>
                <c:pt idx="5">
                  <c:v>133</c:v>
                </c:pt>
                <c:pt idx="6">
                  <c:v>157</c:v>
                </c:pt>
                <c:pt idx="7">
                  <c:v>183</c:v>
                </c:pt>
                <c:pt idx="8">
                  <c:v>43</c:v>
                </c:pt>
                <c:pt idx="9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257280"/>
        <c:axId val="68829568"/>
      </c:barChart>
      <c:catAx>
        <c:axId val="6825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68829568"/>
        <c:crosses val="autoZero"/>
        <c:auto val="1"/>
        <c:lblAlgn val="ctr"/>
        <c:lblOffset val="100"/>
        <c:noMultiLvlLbl val="0"/>
      </c:catAx>
      <c:valAx>
        <c:axId val="6882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257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PowerPoint]RankingsData'!$D$24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'[Chart in Microsoft PowerPoint]RankingsData'!$C$25:$C$34</c:f>
              <c:strCache>
                <c:ptCount val="10"/>
                <c:pt idx="0">
                  <c:v>Открытие бизнеса</c:v>
                </c:pt>
                <c:pt idx="1">
                  <c:v>Строительство</c:v>
                </c:pt>
                <c:pt idx="2">
                  <c:v>Электричество</c:v>
                </c:pt>
                <c:pt idx="3">
                  <c:v>Регистрация собственности</c:v>
                </c:pt>
                <c:pt idx="4">
                  <c:v>Получение кредита</c:v>
                </c:pt>
                <c:pt idx="5">
                  <c:v>Защита инвесторов</c:v>
                </c:pt>
                <c:pt idx="6">
                  <c:v>Налоги</c:v>
                </c:pt>
                <c:pt idx="7">
                  <c:v>Международная торговля</c:v>
                </c:pt>
                <c:pt idx="8">
                  <c:v>Исполнение контрактов</c:v>
                </c:pt>
                <c:pt idx="9">
                  <c:v>Банкротства</c:v>
                </c:pt>
              </c:strCache>
            </c:strRef>
          </c:cat>
          <c:val>
            <c:numRef>
              <c:f>'[Chart in Microsoft PowerPoint]RankingsData'!$D$25:$D$34</c:f>
              <c:numCache>
                <c:formatCode>General</c:formatCode>
                <c:ptCount val="10"/>
                <c:pt idx="0">
                  <c:v>107</c:v>
                </c:pt>
                <c:pt idx="1">
                  <c:v>148</c:v>
                </c:pt>
                <c:pt idx="2">
                  <c:v>171</c:v>
                </c:pt>
                <c:pt idx="3">
                  <c:v>136</c:v>
                </c:pt>
                <c:pt idx="4">
                  <c:v>139</c:v>
                </c:pt>
                <c:pt idx="5">
                  <c:v>131</c:v>
                </c:pt>
                <c:pt idx="6">
                  <c:v>152</c:v>
                </c:pt>
                <c:pt idx="7">
                  <c:v>183</c:v>
                </c:pt>
                <c:pt idx="8">
                  <c:v>43</c:v>
                </c:pt>
                <c:pt idx="9">
                  <c:v>119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PowerPoint]RankingsData'!$E$24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'[Chart in Microsoft PowerPoint]RankingsData'!$C$25:$C$34</c:f>
              <c:strCache>
                <c:ptCount val="10"/>
                <c:pt idx="0">
                  <c:v>Открытие бизнеса</c:v>
                </c:pt>
                <c:pt idx="1">
                  <c:v>Строительство</c:v>
                </c:pt>
                <c:pt idx="2">
                  <c:v>Электричество</c:v>
                </c:pt>
                <c:pt idx="3">
                  <c:v>Регистрация собственности</c:v>
                </c:pt>
                <c:pt idx="4">
                  <c:v>Получение кредита</c:v>
                </c:pt>
                <c:pt idx="5">
                  <c:v>Защита инвесторов</c:v>
                </c:pt>
                <c:pt idx="6">
                  <c:v>Налоги</c:v>
                </c:pt>
                <c:pt idx="7">
                  <c:v>Международная торговля</c:v>
                </c:pt>
                <c:pt idx="8">
                  <c:v>Исполнение контрактов</c:v>
                </c:pt>
                <c:pt idx="9">
                  <c:v>Банкротства</c:v>
                </c:pt>
              </c:strCache>
            </c:strRef>
          </c:cat>
          <c:val>
            <c:numRef>
              <c:f>'[Chart in Microsoft PowerPoint]RankingsData'!$E$25:$E$34</c:f>
              <c:numCache>
                <c:formatCode>General</c:formatCode>
                <c:ptCount val="10"/>
                <c:pt idx="0">
                  <c:v>96</c:v>
                </c:pt>
                <c:pt idx="1">
                  <c:v>145</c:v>
                </c:pt>
                <c:pt idx="2">
                  <c:v>170</c:v>
                </c:pt>
                <c:pt idx="3">
                  <c:v>136</c:v>
                </c:pt>
                <c:pt idx="4">
                  <c:v>159</c:v>
                </c:pt>
                <c:pt idx="5">
                  <c:v>128</c:v>
                </c:pt>
                <c:pt idx="6">
                  <c:v>157</c:v>
                </c:pt>
                <c:pt idx="7">
                  <c:v>183</c:v>
                </c:pt>
                <c:pt idx="8">
                  <c:v>43</c:v>
                </c:pt>
                <c:pt idx="9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94752"/>
        <c:axId val="70172672"/>
      </c:barChart>
      <c:catAx>
        <c:axId val="82794752"/>
        <c:scaling>
          <c:orientation val="minMax"/>
        </c:scaling>
        <c:delete val="0"/>
        <c:axPos val="b"/>
        <c:majorTickMark val="out"/>
        <c:minorTickMark val="none"/>
        <c:tickLblPos val="nextTo"/>
        <c:crossAx val="70172672"/>
        <c:crosses val="autoZero"/>
        <c:auto val="1"/>
        <c:lblAlgn val="ctr"/>
        <c:lblOffset val="100"/>
        <c:noMultiLvlLbl val="0"/>
      </c:catAx>
      <c:valAx>
        <c:axId val="7017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794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939B2-516D-47B4-AB70-584D7D52698E}" type="doc">
      <dgm:prSet loTypeId="urn:microsoft.com/office/officeart/2005/8/layout/radial2" loCatId="relationship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cs-CZ"/>
        </a:p>
      </dgm:t>
    </dgm:pt>
    <dgm:pt modelId="{43DACA49-30C1-4EFE-A183-B93A526F20B8}">
      <dgm:prSet phldrT="[Text]" custT="1"/>
      <dgm:spPr/>
      <dgm:t>
        <a:bodyPr/>
        <a:lstStyle/>
        <a:p>
          <a:r>
            <a:rPr lang="ru-RU" sz="1400" dirty="0" smtClean="0"/>
            <a:t>Субъект</a:t>
          </a:r>
          <a:endParaRPr lang="en-US" sz="1400" dirty="0" smtClean="0"/>
        </a:p>
      </dgm:t>
    </dgm:pt>
    <dgm:pt modelId="{16861BF9-21F5-49B6-8A3C-7B5DB35746EA}" type="parTrans" cxnId="{A10E5C6D-F34B-43FD-B760-C33A0BF4A723}">
      <dgm:prSet/>
      <dgm:spPr/>
      <dgm:t>
        <a:bodyPr/>
        <a:lstStyle/>
        <a:p>
          <a:endParaRPr lang="cs-CZ" sz="2000" dirty="0"/>
        </a:p>
      </dgm:t>
    </dgm:pt>
    <dgm:pt modelId="{DFF1F976-74CD-4DF1-BA8C-EAE4D8C5E787}" type="sibTrans" cxnId="{A10E5C6D-F34B-43FD-B760-C33A0BF4A723}">
      <dgm:prSet/>
      <dgm:spPr/>
      <dgm:t>
        <a:bodyPr/>
        <a:lstStyle/>
        <a:p>
          <a:endParaRPr lang="cs-CZ" sz="2000"/>
        </a:p>
      </dgm:t>
    </dgm:pt>
    <dgm:pt modelId="{27C7F76A-6394-440B-A233-3CEEFC6E975C}">
      <dgm:prSet phldrT="[Text]" custT="1"/>
      <dgm:spPr/>
      <dgm:t>
        <a:bodyPr/>
        <a:lstStyle/>
        <a:p>
          <a:endParaRPr lang="cs-CZ" sz="1400" dirty="0"/>
        </a:p>
      </dgm:t>
    </dgm:pt>
    <dgm:pt modelId="{ACB77DC5-F0C9-4511-9BED-44EC252B947A}" type="parTrans" cxnId="{0AAF7C24-37FB-4A7D-878F-7A00063FBC86}">
      <dgm:prSet/>
      <dgm:spPr/>
      <dgm:t>
        <a:bodyPr/>
        <a:lstStyle/>
        <a:p>
          <a:endParaRPr lang="cs-CZ" sz="2000"/>
        </a:p>
      </dgm:t>
    </dgm:pt>
    <dgm:pt modelId="{716798E2-B675-4424-B65F-D9D97544D69F}" type="sibTrans" cxnId="{0AAF7C24-37FB-4A7D-878F-7A00063FBC86}">
      <dgm:prSet/>
      <dgm:spPr/>
      <dgm:t>
        <a:bodyPr/>
        <a:lstStyle/>
        <a:p>
          <a:endParaRPr lang="cs-CZ" sz="2000"/>
        </a:p>
      </dgm:t>
    </dgm:pt>
    <dgm:pt modelId="{41E0221F-D4D8-4373-A174-E281717E996A}">
      <dgm:prSet phldrT="[Text]" custT="1"/>
      <dgm:spPr/>
      <dgm:t>
        <a:bodyPr/>
        <a:lstStyle/>
        <a:p>
          <a:r>
            <a:rPr lang="ru-RU" sz="1400" dirty="0" smtClean="0"/>
            <a:t>Контракты</a:t>
          </a:r>
          <a:endParaRPr lang="en-US" sz="1400" dirty="0" smtClean="0"/>
        </a:p>
      </dgm:t>
    </dgm:pt>
    <dgm:pt modelId="{63DE3A9B-CBFB-41AB-98B6-41667823F204}" type="parTrans" cxnId="{79194836-5C3C-4C21-BDED-AD84C12CDEDD}">
      <dgm:prSet/>
      <dgm:spPr/>
      <dgm:t>
        <a:bodyPr/>
        <a:lstStyle/>
        <a:p>
          <a:endParaRPr lang="cs-CZ" sz="2000" dirty="0"/>
        </a:p>
      </dgm:t>
    </dgm:pt>
    <dgm:pt modelId="{DCCE48EB-14B3-46AC-A961-7AA876D659CB}" type="sibTrans" cxnId="{79194836-5C3C-4C21-BDED-AD84C12CDEDD}">
      <dgm:prSet/>
      <dgm:spPr/>
      <dgm:t>
        <a:bodyPr/>
        <a:lstStyle/>
        <a:p>
          <a:endParaRPr lang="cs-CZ" sz="2000"/>
        </a:p>
      </dgm:t>
    </dgm:pt>
    <dgm:pt modelId="{486E8624-48B4-4ACE-BCA4-B63E12B72A9A}">
      <dgm:prSet phldrT="[Text]" custT="1"/>
      <dgm:spPr/>
      <dgm:t>
        <a:bodyPr/>
        <a:lstStyle/>
        <a:p>
          <a:r>
            <a:rPr lang="ru-RU" sz="1400" dirty="0" smtClean="0"/>
            <a:t>Залог</a:t>
          </a:r>
          <a:endParaRPr lang="en-US" sz="1400" dirty="0" smtClean="0"/>
        </a:p>
      </dgm:t>
    </dgm:pt>
    <dgm:pt modelId="{C619CF69-CE47-4563-9C7E-1682DB707698}" type="parTrans" cxnId="{EBA8950C-68FD-4766-8411-91DF0B27D797}">
      <dgm:prSet/>
      <dgm:spPr/>
      <dgm:t>
        <a:bodyPr/>
        <a:lstStyle/>
        <a:p>
          <a:endParaRPr lang="cs-CZ" sz="2000" dirty="0"/>
        </a:p>
      </dgm:t>
    </dgm:pt>
    <dgm:pt modelId="{593003FB-0829-4ECD-BF2F-1AF450952A43}" type="sibTrans" cxnId="{EBA8950C-68FD-4766-8411-91DF0B27D797}">
      <dgm:prSet/>
      <dgm:spPr/>
      <dgm:t>
        <a:bodyPr/>
        <a:lstStyle/>
        <a:p>
          <a:endParaRPr lang="cs-CZ" sz="2000"/>
        </a:p>
      </dgm:t>
    </dgm:pt>
    <dgm:pt modelId="{B9CD8379-E852-4456-9234-F91C0CC840A1}">
      <dgm:prSet phldrT="[Text]" custT="1"/>
      <dgm:spPr/>
      <dgm:t>
        <a:bodyPr/>
        <a:lstStyle/>
        <a:p>
          <a:r>
            <a:rPr lang="ru-RU" sz="1400" dirty="0" smtClean="0"/>
            <a:t>Прошлые запросы</a:t>
          </a:r>
          <a:endParaRPr lang="en-US" sz="1400" dirty="0" smtClean="0"/>
        </a:p>
      </dgm:t>
    </dgm:pt>
    <dgm:pt modelId="{2E241BA2-5343-4FBA-991D-63CD5C77EB2F}" type="parTrans" cxnId="{C4CC9304-08BA-4B58-8717-0B203279677D}">
      <dgm:prSet/>
      <dgm:spPr/>
      <dgm:t>
        <a:bodyPr/>
        <a:lstStyle/>
        <a:p>
          <a:endParaRPr lang="cs-CZ" sz="2000" dirty="0"/>
        </a:p>
      </dgm:t>
    </dgm:pt>
    <dgm:pt modelId="{20E72C39-5887-48F3-81F5-69737B499E73}" type="sibTrans" cxnId="{C4CC9304-08BA-4B58-8717-0B203279677D}">
      <dgm:prSet/>
      <dgm:spPr/>
      <dgm:t>
        <a:bodyPr/>
        <a:lstStyle/>
        <a:p>
          <a:endParaRPr lang="cs-CZ" sz="2000"/>
        </a:p>
      </dgm:t>
    </dgm:pt>
    <dgm:pt modelId="{A742F5AD-3F97-471D-89C1-C82D041F528F}">
      <dgm:prSet phldrT="[Text]" custT="1"/>
      <dgm:spPr/>
      <dgm:t>
        <a:bodyPr/>
        <a:lstStyle/>
        <a:p>
          <a:endParaRPr lang="cs-CZ" sz="1400" dirty="0"/>
        </a:p>
      </dgm:t>
    </dgm:pt>
    <dgm:pt modelId="{A8B18389-391C-4164-8B58-B2F99D7005E1}" type="parTrans" cxnId="{40EADA11-AD0E-4F4D-B8A8-5C1AC78B17AA}">
      <dgm:prSet/>
      <dgm:spPr/>
      <dgm:t>
        <a:bodyPr/>
        <a:lstStyle/>
        <a:p>
          <a:endParaRPr lang="cs-CZ" sz="2000"/>
        </a:p>
      </dgm:t>
    </dgm:pt>
    <dgm:pt modelId="{9380F2A3-CB98-4C8F-BE80-83FCDA361853}" type="sibTrans" cxnId="{40EADA11-AD0E-4F4D-B8A8-5C1AC78B17AA}">
      <dgm:prSet/>
      <dgm:spPr/>
      <dgm:t>
        <a:bodyPr/>
        <a:lstStyle/>
        <a:p>
          <a:endParaRPr lang="cs-CZ" sz="2000"/>
        </a:p>
      </dgm:t>
    </dgm:pt>
    <dgm:pt modelId="{C99E9417-43D8-4819-B26D-E53255C031E2}">
      <dgm:prSet phldrT="[Text]" custT="1"/>
      <dgm:spPr/>
      <dgm:t>
        <a:bodyPr/>
        <a:lstStyle/>
        <a:p>
          <a:endParaRPr lang="cs-CZ" sz="1400" dirty="0"/>
        </a:p>
      </dgm:t>
    </dgm:pt>
    <dgm:pt modelId="{522F75DC-CF7A-4798-8958-9F33BF9C3665}" type="parTrans" cxnId="{AFCA9667-96DA-4C7C-AD36-55DF61489AA0}">
      <dgm:prSet/>
      <dgm:spPr/>
      <dgm:t>
        <a:bodyPr/>
        <a:lstStyle/>
        <a:p>
          <a:endParaRPr lang="cs-CZ" sz="2000"/>
        </a:p>
      </dgm:t>
    </dgm:pt>
    <dgm:pt modelId="{4AF2DB06-1E47-43E1-A843-91BF6C8AC20C}" type="sibTrans" cxnId="{AFCA9667-96DA-4C7C-AD36-55DF61489AA0}">
      <dgm:prSet/>
      <dgm:spPr/>
      <dgm:t>
        <a:bodyPr/>
        <a:lstStyle/>
        <a:p>
          <a:endParaRPr lang="cs-CZ" sz="2000"/>
        </a:p>
      </dgm:t>
    </dgm:pt>
    <dgm:pt modelId="{4CD66232-4863-4FE4-866A-FDEB288DCB67}">
      <dgm:prSet phldrT="[Text]" custT="1"/>
      <dgm:spPr/>
      <dgm:t>
        <a:bodyPr/>
        <a:lstStyle/>
        <a:p>
          <a:endParaRPr lang="cs-CZ" sz="1400" dirty="0"/>
        </a:p>
      </dgm:t>
    </dgm:pt>
    <dgm:pt modelId="{9B6A69E5-5595-4389-A988-D8DBED7053D1}" type="parTrans" cxnId="{AF0071E9-48F3-473D-B903-A422F9A184C9}">
      <dgm:prSet/>
      <dgm:spPr/>
      <dgm:t>
        <a:bodyPr/>
        <a:lstStyle/>
        <a:p>
          <a:endParaRPr lang="cs-CZ" sz="2000"/>
        </a:p>
      </dgm:t>
    </dgm:pt>
    <dgm:pt modelId="{E6BEA430-E27B-4A5D-A7A0-44D60A676B7E}" type="sibTrans" cxnId="{AF0071E9-48F3-473D-B903-A422F9A184C9}">
      <dgm:prSet/>
      <dgm:spPr/>
      <dgm:t>
        <a:bodyPr/>
        <a:lstStyle/>
        <a:p>
          <a:endParaRPr lang="cs-CZ" sz="2000"/>
        </a:p>
      </dgm:t>
    </dgm:pt>
    <dgm:pt modelId="{58490E4E-9DC6-49D5-B56C-4FB764526D06}">
      <dgm:prSet phldrT="[Text]" custT="1"/>
      <dgm:spPr/>
      <dgm:t>
        <a:bodyPr/>
        <a:lstStyle/>
        <a:p>
          <a:r>
            <a:rPr lang="ru-RU" sz="1400" dirty="0" smtClean="0"/>
            <a:t>Мониторинг</a:t>
          </a:r>
          <a:endParaRPr lang="cs-CZ" sz="1400" dirty="0"/>
        </a:p>
      </dgm:t>
    </dgm:pt>
    <dgm:pt modelId="{C294E6D1-904A-41F9-9CB6-FB8DB7117CFC}" type="parTrans" cxnId="{016DDABB-2E6F-4475-9176-7416B8680AAE}">
      <dgm:prSet/>
      <dgm:spPr/>
      <dgm:t>
        <a:bodyPr/>
        <a:lstStyle/>
        <a:p>
          <a:endParaRPr lang="cs-CZ" dirty="0"/>
        </a:p>
      </dgm:t>
    </dgm:pt>
    <dgm:pt modelId="{94BCDCFB-006C-48FA-9EF9-715366EBE1F2}" type="sibTrans" cxnId="{016DDABB-2E6F-4475-9176-7416B8680AAE}">
      <dgm:prSet/>
      <dgm:spPr/>
      <dgm:t>
        <a:bodyPr/>
        <a:lstStyle/>
        <a:p>
          <a:endParaRPr lang="cs-CZ"/>
        </a:p>
      </dgm:t>
    </dgm:pt>
    <dgm:pt modelId="{6B49FBF8-57EE-49F4-BCA1-E061F48273D5}">
      <dgm:prSet phldrT="[Text]" custT="1"/>
      <dgm:spPr/>
      <dgm:t>
        <a:bodyPr/>
        <a:lstStyle/>
        <a:p>
          <a:endParaRPr lang="cs-CZ" sz="1400" dirty="0"/>
        </a:p>
      </dgm:t>
    </dgm:pt>
    <dgm:pt modelId="{683FD9CC-5A97-436B-8572-B16505E2C643}" type="parTrans" cxnId="{9612049A-B0D0-4149-BE45-D5FA886A124A}">
      <dgm:prSet/>
      <dgm:spPr/>
      <dgm:t>
        <a:bodyPr/>
        <a:lstStyle/>
        <a:p>
          <a:endParaRPr lang="cs-CZ"/>
        </a:p>
      </dgm:t>
    </dgm:pt>
    <dgm:pt modelId="{DA6EFBAB-219A-4195-AE54-62B644C37DC3}" type="sibTrans" cxnId="{9612049A-B0D0-4149-BE45-D5FA886A124A}">
      <dgm:prSet/>
      <dgm:spPr/>
      <dgm:t>
        <a:bodyPr/>
        <a:lstStyle/>
        <a:p>
          <a:endParaRPr lang="cs-CZ"/>
        </a:p>
      </dgm:t>
    </dgm:pt>
    <dgm:pt modelId="{433D7AD7-27B8-4984-B050-AD7C1E19938E}" type="pres">
      <dgm:prSet presAssocID="{5B1939B2-516D-47B4-AB70-584D7D52698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770D693-B937-4E39-BA85-2DE6BCFA5275}" type="pres">
      <dgm:prSet presAssocID="{5B1939B2-516D-47B4-AB70-584D7D52698E}" presName="cycle" presStyleCnt="0"/>
      <dgm:spPr/>
    </dgm:pt>
    <dgm:pt modelId="{0EF357AA-4EA3-412E-96AC-F3B2228D81BD}" type="pres">
      <dgm:prSet presAssocID="{5B1939B2-516D-47B4-AB70-584D7D52698E}" presName="centerShape" presStyleCnt="0"/>
      <dgm:spPr/>
    </dgm:pt>
    <dgm:pt modelId="{EFA65109-E6C7-4548-92F3-AADBAD90D4A9}" type="pres">
      <dgm:prSet presAssocID="{5B1939B2-516D-47B4-AB70-584D7D52698E}" presName="connSite" presStyleLbl="node1" presStyleIdx="0" presStyleCnt="6"/>
      <dgm:spPr/>
    </dgm:pt>
    <dgm:pt modelId="{BAD389DE-088A-4358-B233-2D4CA46726AC}" type="pres">
      <dgm:prSet presAssocID="{5B1939B2-516D-47B4-AB70-584D7D52698E}" presName="visible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EFA12A-2321-4E34-8B0E-1703079AE3A2}" type="pres">
      <dgm:prSet presAssocID="{16861BF9-21F5-49B6-8A3C-7B5DB35746EA}" presName="Name25" presStyleLbl="parChTrans1D1" presStyleIdx="0" presStyleCnt="5"/>
      <dgm:spPr/>
      <dgm:t>
        <a:bodyPr/>
        <a:lstStyle/>
        <a:p>
          <a:endParaRPr lang="cs-CZ"/>
        </a:p>
      </dgm:t>
    </dgm:pt>
    <dgm:pt modelId="{4F27CB77-1A83-4579-843F-BD4B2ACF4182}" type="pres">
      <dgm:prSet presAssocID="{43DACA49-30C1-4EFE-A183-B93A526F20B8}" presName="node" presStyleCnt="0"/>
      <dgm:spPr/>
    </dgm:pt>
    <dgm:pt modelId="{CF3FE881-7046-4B34-B4CF-7059DD41B980}" type="pres">
      <dgm:prSet presAssocID="{43DACA49-30C1-4EFE-A183-B93A526F20B8}" presName="parentNode" presStyleLbl="node1" presStyleIdx="1" presStyleCnt="6" custScaleX="15947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8DF01A-CDD1-4AFA-B938-3C285677D5DA}" type="pres">
      <dgm:prSet presAssocID="{43DACA49-30C1-4EFE-A183-B93A526F20B8}" presName="child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B6F079-E9D9-4FB1-B0E4-36787329AFFC}" type="pres">
      <dgm:prSet presAssocID="{2E241BA2-5343-4FBA-991D-63CD5C77EB2F}" presName="Name25" presStyleLbl="parChTrans1D1" presStyleIdx="1" presStyleCnt="5"/>
      <dgm:spPr/>
      <dgm:t>
        <a:bodyPr/>
        <a:lstStyle/>
        <a:p>
          <a:endParaRPr lang="cs-CZ"/>
        </a:p>
      </dgm:t>
    </dgm:pt>
    <dgm:pt modelId="{8AAC60D4-0CFD-47E9-9FF3-547A3DA17550}" type="pres">
      <dgm:prSet presAssocID="{B9CD8379-E852-4456-9234-F91C0CC840A1}" presName="node" presStyleCnt="0"/>
      <dgm:spPr/>
    </dgm:pt>
    <dgm:pt modelId="{0B2EEE61-A325-4E8D-9E0D-8B5217C31E9C}" type="pres">
      <dgm:prSet presAssocID="{B9CD8379-E852-4456-9234-F91C0CC840A1}" presName="parentNode" presStyleLbl="node1" presStyleIdx="2" presStyleCnt="6" custScaleX="16911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C634BF-B287-4609-BE6F-5897E586FEB5}" type="pres">
      <dgm:prSet presAssocID="{B9CD8379-E852-4456-9234-F91C0CC840A1}" presName="child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E4EC4D-2B1A-4BF4-9419-02797DF98B09}" type="pres">
      <dgm:prSet presAssocID="{63DE3A9B-CBFB-41AB-98B6-41667823F204}" presName="Name25" presStyleLbl="parChTrans1D1" presStyleIdx="2" presStyleCnt="5"/>
      <dgm:spPr/>
      <dgm:t>
        <a:bodyPr/>
        <a:lstStyle/>
        <a:p>
          <a:endParaRPr lang="cs-CZ"/>
        </a:p>
      </dgm:t>
    </dgm:pt>
    <dgm:pt modelId="{04F9311E-C303-460A-9BC3-DC89116637B7}" type="pres">
      <dgm:prSet presAssocID="{41E0221F-D4D8-4373-A174-E281717E996A}" presName="node" presStyleCnt="0"/>
      <dgm:spPr/>
    </dgm:pt>
    <dgm:pt modelId="{13168910-6B5E-4176-B80D-483D554EEB69}" type="pres">
      <dgm:prSet presAssocID="{41E0221F-D4D8-4373-A174-E281717E996A}" presName="parentNode" presStyleLbl="node1" presStyleIdx="3" presStyleCnt="6" custScaleX="173299" custLinFactNeighborX="-6701" custLinFactNeighborY="127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3B86C4-A0F4-4BA4-88A4-2F7EA1FFC77E}" type="pres">
      <dgm:prSet presAssocID="{41E0221F-D4D8-4373-A174-E281717E996A}" presName="child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308BA7-C3BA-4E81-92D8-74DBCC03C644}" type="pres">
      <dgm:prSet presAssocID="{C619CF69-CE47-4563-9C7E-1682DB707698}" presName="Name25" presStyleLbl="parChTrans1D1" presStyleIdx="3" presStyleCnt="5"/>
      <dgm:spPr/>
      <dgm:t>
        <a:bodyPr/>
        <a:lstStyle/>
        <a:p>
          <a:endParaRPr lang="cs-CZ"/>
        </a:p>
      </dgm:t>
    </dgm:pt>
    <dgm:pt modelId="{64EFEE47-788B-4893-ABF5-209A6E1A29FF}" type="pres">
      <dgm:prSet presAssocID="{486E8624-48B4-4ACE-BCA4-B63E12B72A9A}" presName="node" presStyleCnt="0"/>
      <dgm:spPr/>
    </dgm:pt>
    <dgm:pt modelId="{24AF0D71-FE0D-4F82-9DDE-FEED56F414E7}" type="pres">
      <dgm:prSet presAssocID="{486E8624-48B4-4ACE-BCA4-B63E12B72A9A}" presName="parentNode" presStyleLbl="node1" presStyleIdx="4" presStyleCnt="6" custScaleX="165467" custLinFactNeighborX="-8518" custLinFactNeighborY="14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28E54E-09E1-40B2-B5FC-4697204A2169}" type="pres">
      <dgm:prSet presAssocID="{486E8624-48B4-4ACE-BCA4-B63E12B72A9A}" presName="child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56E186-2AA4-42B8-BAA8-DACAFC88DBF2}" type="pres">
      <dgm:prSet presAssocID="{C294E6D1-904A-41F9-9CB6-FB8DB7117CFC}" presName="Name25" presStyleLbl="parChTrans1D1" presStyleIdx="4" presStyleCnt="5"/>
      <dgm:spPr/>
      <dgm:t>
        <a:bodyPr/>
        <a:lstStyle/>
        <a:p>
          <a:endParaRPr lang="cs-CZ"/>
        </a:p>
      </dgm:t>
    </dgm:pt>
    <dgm:pt modelId="{26B05508-D5A8-48C2-B525-71B9C60A757E}" type="pres">
      <dgm:prSet presAssocID="{58490E4E-9DC6-49D5-B56C-4FB764526D06}" presName="node" presStyleCnt="0"/>
      <dgm:spPr/>
    </dgm:pt>
    <dgm:pt modelId="{53D0DD2C-7320-4C97-B3B7-8F5088A8D8FD}" type="pres">
      <dgm:prSet presAssocID="{58490E4E-9DC6-49D5-B56C-4FB764526D06}" presName="parentNode" presStyleLbl="node1" presStyleIdx="5" presStyleCnt="6" custScaleX="16746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EECAE6-401D-4BD9-A627-8AD43B01197A}" type="pres">
      <dgm:prSet presAssocID="{58490E4E-9DC6-49D5-B56C-4FB764526D06}" presName="child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60D528-805C-4D2D-A894-342CC8076F25}" type="presOf" srcId="{C99E9417-43D8-4819-B26D-E53255C031E2}" destId="{A13B86C4-A0F4-4BA4-88A4-2F7EA1FFC77E}" srcOrd="0" destOrd="0" presId="urn:microsoft.com/office/officeart/2005/8/layout/radial2"/>
    <dgm:cxn modelId="{5E07DE22-FC78-4555-BCDB-143C6279185C}" type="presOf" srcId="{A742F5AD-3F97-471D-89C1-C82D041F528F}" destId="{2CC634BF-B287-4609-BE6F-5897E586FEB5}" srcOrd="0" destOrd="0" presId="urn:microsoft.com/office/officeart/2005/8/layout/radial2"/>
    <dgm:cxn modelId="{A7392D44-7E36-4E7E-B130-936D3D7D88DD}" type="presOf" srcId="{5B1939B2-516D-47B4-AB70-584D7D52698E}" destId="{433D7AD7-27B8-4984-B050-AD7C1E19938E}" srcOrd="0" destOrd="0" presId="urn:microsoft.com/office/officeart/2005/8/layout/radial2"/>
    <dgm:cxn modelId="{016DDABB-2E6F-4475-9176-7416B8680AAE}" srcId="{5B1939B2-516D-47B4-AB70-584D7D52698E}" destId="{58490E4E-9DC6-49D5-B56C-4FB764526D06}" srcOrd="4" destOrd="0" parTransId="{C294E6D1-904A-41F9-9CB6-FB8DB7117CFC}" sibTransId="{94BCDCFB-006C-48FA-9EF9-715366EBE1F2}"/>
    <dgm:cxn modelId="{0AAF7C24-37FB-4A7D-878F-7A00063FBC86}" srcId="{43DACA49-30C1-4EFE-A183-B93A526F20B8}" destId="{27C7F76A-6394-440B-A233-3CEEFC6E975C}" srcOrd="0" destOrd="0" parTransId="{ACB77DC5-F0C9-4511-9BED-44EC252B947A}" sibTransId="{716798E2-B675-4424-B65F-D9D97544D69F}"/>
    <dgm:cxn modelId="{8522B4DF-6AC8-4A9E-8BC5-555A53EF2A37}" type="presOf" srcId="{2E241BA2-5343-4FBA-991D-63CD5C77EB2F}" destId="{97B6F079-E9D9-4FB1-B0E4-36787329AFFC}" srcOrd="0" destOrd="0" presId="urn:microsoft.com/office/officeart/2005/8/layout/radial2"/>
    <dgm:cxn modelId="{79194836-5C3C-4C21-BDED-AD84C12CDEDD}" srcId="{5B1939B2-516D-47B4-AB70-584D7D52698E}" destId="{41E0221F-D4D8-4373-A174-E281717E996A}" srcOrd="2" destOrd="0" parTransId="{63DE3A9B-CBFB-41AB-98B6-41667823F204}" sibTransId="{DCCE48EB-14B3-46AC-A961-7AA876D659CB}"/>
    <dgm:cxn modelId="{A10E5C6D-F34B-43FD-B760-C33A0BF4A723}" srcId="{5B1939B2-516D-47B4-AB70-584D7D52698E}" destId="{43DACA49-30C1-4EFE-A183-B93A526F20B8}" srcOrd="0" destOrd="0" parTransId="{16861BF9-21F5-49B6-8A3C-7B5DB35746EA}" sibTransId="{DFF1F976-74CD-4DF1-BA8C-EAE4D8C5E787}"/>
    <dgm:cxn modelId="{40EADA11-AD0E-4F4D-B8A8-5C1AC78B17AA}" srcId="{B9CD8379-E852-4456-9234-F91C0CC840A1}" destId="{A742F5AD-3F97-471D-89C1-C82D041F528F}" srcOrd="0" destOrd="0" parTransId="{A8B18389-391C-4164-8B58-B2F99D7005E1}" sibTransId="{9380F2A3-CB98-4C8F-BE80-83FCDA361853}"/>
    <dgm:cxn modelId="{EBA8950C-68FD-4766-8411-91DF0B27D797}" srcId="{5B1939B2-516D-47B4-AB70-584D7D52698E}" destId="{486E8624-48B4-4ACE-BCA4-B63E12B72A9A}" srcOrd="3" destOrd="0" parTransId="{C619CF69-CE47-4563-9C7E-1682DB707698}" sibTransId="{593003FB-0829-4ECD-BF2F-1AF450952A43}"/>
    <dgm:cxn modelId="{115CF328-F3D9-4A66-A379-C3521FFE6EF0}" type="presOf" srcId="{16861BF9-21F5-49B6-8A3C-7B5DB35746EA}" destId="{8DEFA12A-2321-4E34-8B0E-1703079AE3A2}" srcOrd="0" destOrd="0" presId="urn:microsoft.com/office/officeart/2005/8/layout/radial2"/>
    <dgm:cxn modelId="{E3C166DF-71E5-4B88-8C2B-C52CFB0A959B}" type="presOf" srcId="{B9CD8379-E852-4456-9234-F91C0CC840A1}" destId="{0B2EEE61-A325-4E8D-9E0D-8B5217C31E9C}" srcOrd="0" destOrd="0" presId="urn:microsoft.com/office/officeart/2005/8/layout/radial2"/>
    <dgm:cxn modelId="{E9C4CFB4-B977-47B8-8D2A-E7B893BC59E1}" type="presOf" srcId="{58490E4E-9DC6-49D5-B56C-4FB764526D06}" destId="{53D0DD2C-7320-4C97-B3B7-8F5088A8D8FD}" srcOrd="0" destOrd="0" presId="urn:microsoft.com/office/officeart/2005/8/layout/radial2"/>
    <dgm:cxn modelId="{8D3E99DE-26A7-4D63-A4E4-2970DED9D7A1}" type="presOf" srcId="{43DACA49-30C1-4EFE-A183-B93A526F20B8}" destId="{CF3FE881-7046-4B34-B4CF-7059DD41B980}" srcOrd="0" destOrd="0" presId="urn:microsoft.com/office/officeart/2005/8/layout/radial2"/>
    <dgm:cxn modelId="{EF7A54A5-D13E-4375-8718-9BB19DC8E60C}" type="presOf" srcId="{6B49FBF8-57EE-49F4-BCA1-E061F48273D5}" destId="{29EECAE6-401D-4BD9-A627-8AD43B01197A}" srcOrd="0" destOrd="0" presId="urn:microsoft.com/office/officeart/2005/8/layout/radial2"/>
    <dgm:cxn modelId="{D2DDB3A8-1C4F-4E53-8DB8-65ED1DCA5B14}" type="presOf" srcId="{27C7F76A-6394-440B-A233-3CEEFC6E975C}" destId="{DC8DF01A-CDD1-4AFA-B938-3C285677D5DA}" srcOrd="0" destOrd="0" presId="urn:microsoft.com/office/officeart/2005/8/layout/radial2"/>
    <dgm:cxn modelId="{D8040166-33C3-425B-855E-76F897B29EAB}" type="presOf" srcId="{4CD66232-4863-4FE4-866A-FDEB288DCB67}" destId="{4828E54E-09E1-40B2-B5FC-4697204A2169}" srcOrd="0" destOrd="0" presId="urn:microsoft.com/office/officeart/2005/8/layout/radial2"/>
    <dgm:cxn modelId="{AF0071E9-48F3-473D-B903-A422F9A184C9}" srcId="{486E8624-48B4-4ACE-BCA4-B63E12B72A9A}" destId="{4CD66232-4863-4FE4-866A-FDEB288DCB67}" srcOrd="0" destOrd="0" parTransId="{9B6A69E5-5595-4389-A988-D8DBED7053D1}" sibTransId="{E6BEA430-E27B-4A5D-A7A0-44D60A676B7E}"/>
    <dgm:cxn modelId="{C9F0374A-2C7B-4570-9E7E-A2DCF55C628B}" type="presOf" srcId="{41E0221F-D4D8-4373-A174-E281717E996A}" destId="{13168910-6B5E-4176-B80D-483D554EEB69}" srcOrd="0" destOrd="0" presId="urn:microsoft.com/office/officeart/2005/8/layout/radial2"/>
    <dgm:cxn modelId="{644B01A0-F1A7-4664-90C0-5DDB42CFC7BA}" type="presOf" srcId="{486E8624-48B4-4ACE-BCA4-B63E12B72A9A}" destId="{24AF0D71-FE0D-4F82-9DDE-FEED56F414E7}" srcOrd="0" destOrd="0" presId="urn:microsoft.com/office/officeart/2005/8/layout/radial2"/>
    <dgm:cxn modelId="{1D2DD9C1-9970-4626-A497-0A0FCE14766F}" type="presOf" srcId="{C619CF69-CE47-4563-9C7E-1682DB707698}" destId="{15308BA7-C3BA-4E81-92D8-74DBCC03C644}" srcOrd="0" destOrd="0" presId="urn:microsoft.com/office/officeart/2005/8/layout/radial2"/>
    <dgm:cxn modelId="{AFCA9667-96DA-4C7C-AD36-55DF61489AA0}" srcId="{41E0221F-D4D8-4373-A174-E281717E996A}" destId="{C99E9417-43D8-4819-B26D-E53255C031E2}" srcOrd="0" destOrd="0" parTransId="{522F75DC-CF7A-4798-8958-9F33BF9C3665}" sibTransId="{4AF2DB06-1E47-43E1-A843-91BF6C8AC20C}"/>
    <dgm:cxn modelId="{C4CC9304-08BA-4B58-8717-0B203279677D}" srcId="{5B1939B2-516D-47B4-AB70-584D7D52698E}" destId="{B9CD8379-E852-4456-9234-F91C0CC840A1}" srcOrd="1" destOrd="0" parTransId="{2E241BA2-5343-4FBA-991D-63CD5C77EB2F}" sibTransId="{20E72C39-5887-48F3-81F5-69737B499E73}"/>
    <dgm:cxn modelId="{9612049A-B0D0-4149-BE45-D5FA886A124A}" srcId="{58490E4E-9DC6-49D5-B56C-4FB764526D06}" destId="{6B49FBF8-57EE-49F4-BCA1-E061F48273D5}" srcOrd="0" destOrd="0" parTransId="{683FD9CC-5A97-436B-8572-B16505E2C643}" sibTransId="{DA6EFBAB-219A-4195-AE54-62B644C37DC3}"/>
    <dgm:cxn modelId="{16BEF950-88FA-46FC-A3EF-73000D2BC78F}" type="presOf" srcId="{C294E6D1-904A-41F9-9CB6-FB8DB7117CFC}" destId="{A156E186-2AA4-42B8-BAA8-DACAFC88DBF2}" srcOrd="0" destOrd="0" presId="urn:microsoft.com/office/officeart/2005/8/layout/radial2"/>
    <dgm:cxn modelId="{F2CEFB26-907E-4471-A258-20B8F6763789}" type="presOf" srcId="{63DE3A9B-CBFB-41AB-98B6-41667823F204}" destId="{D0E4EC4D-2B1A-4BF4-9419-02797DF98B09}" srcOrd="0" destOrd="0" presId="urn:microsoft.com/office/officeart/2005/8/layout/radial2"/>
    <dgm:cxn modelId="{8BD70271-29AC-4C14-A7F2-1F76D340857C}" type="presParOf" srcId="{433D7AD7-27B8-4984-B050-AD7C1E19938E}" destId="{6770D693-B937-4E39-BA85-2DE6BCFA5275}" srcOrd="0" destOrd="0" presId="urn:microsoft.com/office/officeart/2005/8/layout/radial2"/>
    <dgm:cxn modelId="{957CE95A-6A61-41C1-AFC3-B48E6DD08218}" type="presParOf" srcId="{6770D693-B937-4E39-BA85-2DE6BCFA5275}" destId="{0EF357AA-4EA3-412E-96AC-F3B2228D81BD}" srcOrd="0" destOrd="0" presId="urn:microsoft.com/office/officeart/2005/8/layout/radial2"/>
    <dgm:cxn modelId="{5875F035-43AD-4893-A7E0-62274BF9F87C}" type="presParOf" srcId="{0EF357AA-4EA3-412E-96AC-F3B2228D81BD}" destId="{EFA65109-E6C7-4548-92F3-AADBAD90D4A9}" srcOrd="0" destOrd="0" presId="urn:microsoft.com/office/officeart/2005/8/layout/radial2"/>
    <dgm:cxn modelId="{DE9E6113-EEB8-41D9-BD56-62AA4748665D}" type="presParOf" srcId="{0EF357AA-4EA3-412E-96AC-F3B2228D81BD}" destId="{BAD389DE-088A-4358-B233-2D4CA46726AC}" srcOrd="1" destOrd="0" presId="urn:microsoft.com/office/officeart/2005/8/layout/radial2"/>
    <dgm:cxn modelId="{272887B7-3601-476D-9D68-7B9A58D072F2}" type="presParOf" srcId="{6770D693-B937-4E39-BA85-2DE6BCFA5275}" destId="{8DEFA12A-2321-4E34-8B0E-1703079AE3A2}" srcOrd="1" destOrd="0" presId="urn:microsoft.com/office/officeart/2005/8/layout/radial2"/>
    <dgm:cxn modelId="{436C881D-E3F6-4327-B3B8-F8DD1842B39C}" type="presParOf" srcId="{6770D693-B937-4E39-BA85-2DE6BCFA5275}" destId="{4F27CB77-1A83-4579-843F-BD4B2ACF4182}" srcOrd="2" destOrd="0" presId="urn:microsoft.com/office/officeart/2005/8/layout/radial2"/>
    <dgm:cxn modelId="{B5AD8EEF-0C07-40AB-A6B5-1284DB865C38}" type="presParOf" srcId="{4F27CB77-1A83-4579-843F-BD4B2ACF4182}" destId="{CF3FE881-7046-4B34-B4CF-7059DD41B980}" srcOrd="0" destOrd="0" presId="urn:microsoft.com/office/officeart/2005/8/layout/radial2"/>
    <dgm:cxn modelId="{DE09F7A8-8DC6-4C01-BE72-13E96402E476}" type="presParOf" srcId="{4F27CB77-1A83-4579-843F-BD4B2ACF4182}" destId="{DC8DF01A-CDD1-4AFA-B938-3C285677D5DA}" srcOrd="1" destOrd="0" presId="urn:microsoft.com/office/officeart/2005/8/layout/radial2"/>
    <dgm:cxn modelId="{FF39AC24-87F0-4C42-90F3-2066AE06E1C9}" type="presParOf" srcId="{6770D693-B937-4E39-BA85-2DE6BCFA5275}" destId="{97B6F079-E9D9-4FB1-B0E4-36787329AFFC}" srcOrd="3" destOrd="0" presId="urn:microsoft.com/office/officeart/2005/8/layout/radial2"/>
    <dgm:cxn modelId="{90EEE16A-A1DE-4DA1-9DD7-4B07028DAD42}" type="presParOf" srcId="{6770D693-B937-4E39-BA85-2DE6BCFA5275}" destId="{8AAC60D4-0CFD-47E9-9FF3-547A3DA17550}" srcOrd="4" destOrd="0" presId="urn:microsoft.com/office/officeart/2005/8/layout/radial2"/>
    <dgm:cxn modelId="{DAD45159-BA75-450A-A292-7D1BA1574B16}" type="presParOf" srcId="{8AAC60D4-0CFD-47E9-9FF3-547A3DA17550}" destId="{0B2EEE61-A325-4E8D-9E0D-8B5217C31E9C}" srcOrd="0" destOrd="0" presId="urn:microsoft.com/office/officeart/2005/8/layout/radial2"/>
    <dgm:cxn modelId="{CB5ABC43-2122-4127-AF42-5291FDBB7025}" type="presParOf" srcId="{8AAC60D4-0CFD-47E9-9FF3-547A3DA17550}" destId="{2CC634BF-B287-4609-BE6F-5897E586FEB5}" srcOrd="1" destOrd="0" presId="urn:microsoft.com/office/officeart/2005/8/layout/radial2"/>
    <dgm:cxn modelId="{21C71622-A913-494F-AD13-F2A96BF9A125}" type="presParOf" srcId="{6770D693-B937-4E39-BA85-2DE6BCFA5275}" destId="{D0E4EC4D-2B1A-4BF4-9419-02797DF98B09}" srcOrd="5" destOrd="0" presId="urn:microsoft.com/office/officeart/2005/8/layout/radial2"/>
    <dgm:cxn modelId="{AEB10F8E-4CFE-41EB-A046-ACC6F2235D9F}" type="presParOf" srcId="{6770D693-B937-4E39-BA85-2DE6BCFA5275}" destId="{04F9311E-C303-460A-9BC3-DC89116637B7}" srcOrd="6" destOrd="0" presId="urn:microsoft.com/office/officeart/2005/8/layout/radial2"/>
    <dgm:cxn modelId="{68335800-2FAD-4B0C-A028-8C72C2F2A0D0}" type="presParOf" srcId="{04F9311E-C303-460A-9BC3-DC89116637B7}" destId="{13168910-6B5E-4176-B80D-483D554EEB69}" srcOrd="0" destOrd="0" presId="urn:microsoft.com/office/officeart/2005/8/layout/radial2"/>
    <dgm:cxn modelId="{69E50B81-8F7D-4E66-8529-B68F74D24215}" type="presParOf" srcId="{04F9311E-C303-460A-9BC3-DC89116637B7}" destId="{A13B86C4-A0F4-4BA4-88A4-2F7EA1FFC77E}" srcOrd="1" destOrd="0" presId="urn:microsoft.com/office/officeart/2005/8/layout/radial2"/>
    <dgm:cxn modelId="{D50762D3-98BE-4D82-8C77-F63636690A70}" type="presParOf" srcId="{6770D693-B937-4E39-BA85-2DE6BCFA5275}" destId="{15308BA7-C3BA-4E81-92D8-74DBCC03C644}" srcOrd="7" destOrd="0" presId="urn:microsoft.com/office/officeart/2005/8/layout/radial2"/>
    <dgm:cxn modelId="{6CC6B64E-9951-4A95-8603-E15859EE6EC6}" type="presParOf" srcId="{6770D693-B937-4E39-BA85-2DE6BCFA5275}" destId="{64EFEE47-788B-4893-ABF5-209A6E1A29FF}" srcOrd="8" destOrd="0" presId="urn:microsoft.com/office/officeart/2005/8/layout/radial2"/>
    <dgm:cxn modelId="{5F2D80DE-4C9F-4A14-BFDE-1B6F628B4C87}" type="presParOf" srcId="{64EFEE47-788B-4893-ABF5-209A6E1A29FF}" destId="{24AF0D71-FE0D-4F82-9DDE-FEED56F414E7}" srcOrd="0" destOrd="0" presId="urn:microsoft.com/office/officeart/2005/8/layout/radial2"/>
    <dgm:cxn modelId="{6641223C-DF79-4B04-BEE8-6F43A4879477}" type="presParOf" srcId="{64EFEE47-788B-4893-ABF5-209A6E1A29FF}" destId="{4828E54E-09E1-40B2-B5FC-4697204A2169}" srcOrd="1" destOrd="0" presId="urn:microsoft.com/office/officeart/2005/8/layout/radial2"/>
    <dgm:cxn modelId="{8064EED3-C84A-45D4-B6CC-38BBFBE85C08}" type="presParOf" srcId="{6770D693-B937-4E39-BA85-2DE6BCFA5275}" destId="{A156E186-2AA4-42B8-BAA8-DACAFC88DBF2}" srcOrd="9" destOrd="0" presId="urn:microsoft.com/office/officeart/2005/8/layout/radial2"/>
    <dgm:cxn modelId="{4786DE18-EBDD-4F9D-A3EF-E54DE3FEE780}" type="presParOf" srcId="{6770D693-B937-4E39-BA85-2DE6BCFA5275}" destId="{26B05508-D5A8-48C2-B525-71B9C60A757E}" srcOrd="10" destOrd="0" presId="urn:microsoft.com/office/officeart/2005/8/layout/radial2"/>
    <dgm:cxn modelId="{361F3C2D-146E-43E4-9796-BB81F56358B2}" type="presParOf" srcId="{26B05508-D5A8-48C2-B525-71B9C60A757E}" destId="{53D0DD2C-7320-4C97-B3B7-8F5088A8D8FD}" srcOrd="0" destOrd="0" presId="urn:microsoft.com/office/officeart/2005/8/layout/radial2"/>
    <dgm:cxn modelId="{F2A80E5A-587C-47B7-A0EF-8E9F07E5F2E6}" type="presParOf" srcId="{26B05508-D5A8-48C2-B525-71B9C60A757E}" destId="{29EECAE6-401D-4BD9-A627-8AD43B01197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6E186-2AA4-42B8-BAA8-DACAFC88DBF2}">
      <dsp:nvSpPr>
        <dsp:cNvPr id="0" name=""/>
        <dsp:cNvSpPr/>
      </dsp:nvSpPr>
      <dsp:spPr>
        <a:xfrm rot="3455148">
          <a:off x="1149041" y="3545383"/>
          <a:ext cx="1381490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381490" y="2122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08BA7-C3BA-4E81-92D8-74DBCC03C644}">
      <dsp:nvSpPr>
        <dsp:cNvPr id="0" name=""/>
        <dsp:cNvSpPr/>
      </dsp:nvSpPr>
      <dsp:spPr>
        <a:xfrm rot="1850428">
          <a:off x="1578704" y="3022941"/>
          <a:ext cx="1016332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016332" y="2122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4EC4D-2B1A-4BF4-9419-02797DF98B09}">
      <dsp:nvSpPr>
        <dsp:cNvPr id="0" name=""/>
        <dsp:cNvSpPr/>
      </dsp:nvSpPr>
      <dsp:spPr>
        <a:xfrm rot="17764">
          <a:off x="1650554" y="2471109"/>
          <a:ext cx="865199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865199" y="2122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F079-E9D9-4FB1-B0E4-36787329AFFC}">
      <dsp:nvSpPr>
        <dsp:cNvPr id="0" name=""/>
        <dsp:cNvSpPr/>
      </dsp:nvSpPr>
      <dsp:spPr>
        <a:xfrm rot="19805221">
          <a:off x="1579380" y="1914520"/>
          <a:ext cx="1068640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068640" y="2122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FA12A-2321-4E34-8B0E-1703079AE3A2}">
      <dsp:nvSpPr>
        <dsp:cNvPr id="0" name=""/>
        <dsp:cNvSpPr/>
      </dsp:nvSpPr>
      <dsp:spPr>
        <a:xfrm rot="18154925">
          <a:off x="1151404" y="1385792"/>
          <a:ext cx="1387502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387502" y="2122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389DE-088A-4358-B233-2D4CA46726AC}">
      <dsp:nvSpPr>
        <dsp:cNvPr id="0" name=""/>
        <dsp:cNvSpPr/>
      </dsp:nvSpPr>
      <dsp:spPr>
        <a:xfrm>
          <a:off x="446112" y="1779037"/>
          <a:ext cx="1416997" cy="14169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3FE881-7046-4B34-B4CF-7059DD41B980}">
      <dsp:nvSpPr>
        <dsp:cNvPr id="0" name=""/>
        <dsp:cNvSpPr/>
      </dsp:nvSpPr>
      <dsp:spPr>
        <a:xfrm>
          <a:off x="1792989" y="2755"/>
          <a:ext cx="1355870" cy="8501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Субъект</a:t>
          </a:r>
          <a:endParaRPr lang="en-US" sz="1400" kern="1200" dirty="0" smtClean="0"/>
        </a:p>
      </dsp:txBody>
      <dsp:txXfrm>
        <a:off x="1991552" y="127264"/>
        <a:ext cx="958744" cy="601180"/>
      </dsp:txXfrm>
    </dsp:sp>
    <dsp:sp modelId="{DC8DF01A-CDD1-4AFA-B938-3C285677D5DA}">
      <dsp:nvSpPr>
        <dsp:cNvPr id="0" name=""/>
        <dsp:cNvSpPr/>
      </dsp:nvSpPr>
      <dsp:spPr>
        <a:xfrm>
          <a:off x="2601789" y="2755"/>
          <a:ext cx="2033806" cy="85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>
        <a:off x="2601789" y="2755"/>
        <a:ext cx="2033806" cy="850198"/>
      </dsp:txXfrm>
    </dsp:sp>
    <dsp:sp modelId="{0B2EEE61-A325-4E8D-9E0D-8B5217C31E9C}">
      <dsp:nvSpPr>
        <dsp:cNvPr id="0" name=""/>
        <dsp:cNvSpPr/>
      </dsp:nvSpPr>
      <dsp:spPr>
        <a:xfrm>
          <a:off x="2373192" y="947745"/>
          <a:ext cx="1437821" cy="8501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Прошлые запросы</a:t>
          </a:r>
          <a:endParaRPr lang="en-US" sz="1400" kern="1200" dirty="0" smtClean="0"/>
        </a:p>
      </dsp:txBody>
      <dsp:txXfrm>
        <a:off x="2583756" y="1072254"/>
        <a:ext cx="1016693" cy="601180"/>
      </dsp:txXfrm>
    </dsp:sp>
    <dsp:sp modelId="{2CC634BF-B287-4609-BE6F-5897E586FEB5}">
      <dsp:nvSpPr>
        <dsp:cNvPr id="0" name=""/>
        <dsp:cNvSpPr/>
      </dsp:nvSpPr>
      <dsp:spPr>
        <a:xfrm>
          <a:off x="3161504" y="947745"/>
          <a:ext cx="2156732" cy="85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>
        <a:off x="3161504" y="947745"/>
        <a:ext cx="2156732" cy="850198"/>
      </dsp:txXfrm>
    </dsp:sp>
    <dsp:sp modelId="{13168910-6B5E-4176-B80D-483D554EEB69}">
      <dsp:nvSpPr>
        <dsp:cNvPr id="0" name=""/>
        <dsp:cNvSpPr/>
      </dsp:nvSpPr>
      <dsp:spPr>
        <a:xfrm>
          <a:off x="2515719" y="2073277"/>
          <a:ext cx="1473385" cy="8501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Контракты</a:t>
          </a:r>
          <a:endParaRPr lang="en-US" sz="1400" kern="1200" dirty="0" smtClean="0"/>
        </a:p>
      </dsp:txBody>
      <dsp:txXfrm>
        <a:off x="2731491" y="2197786"/>
        <a:ext cx="1041841" cy="601180"/>
      </dsp:txXfrm>
    </dsp:sp>
    <dsp:sp modelId="{A13B86C4-A0F4-4BA4-88A4-2F7EA1FFC77E}">
      <dsp:nvSpPr>
        <dsp:cNvPr id="0" name=""/>
        <dsp:cNvSpPr/>
      </dsp:nvSpPr>
      <dsp:spPr>
        <a:xfrm>
          <a:off x="3295140" y="2073277"/>
          <a:ext cx="2210077" cy="85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>
        <a:off x="3295140" y="2073277"/>
        <a:ext cx="2210077" cy="850198"/>
      </dsp:txXfrm>
    </dsp:sp>
    <dsp:sp modelId="{24AF0D71-FE0D-4F82-9DDE-FEED56F414E7}">
      <dsp:nvSpPr>
        <dsp:cNvPr id="0" name=""/>
        <dsp:cNvSpPr/>
      </dsp:nvSpPr>
      <dsp:spPr>
        <a:xfrm>
          <a:off x="2320162" y="3178344"/>
          <a:ext cx="1406797" cy="8501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Залог</a:t>
          </a:r>
          <a:endParaRPr lang="en-US" sz="1400" kern="1200" dirty="0" smtClean="0"/>
        </a:p>
      </dsp:txBody>
      <dsp:txXfrm>
        <a:off x="2526183" y="3302853"/>
        <a:ext cx="994755" cy="601180"/>
      </dsp:txXfrm>
    </dsp:sp>
    <dsp:sp modelId="{4828E54E-09E1-40B2-B5FC-4697204A2169}">
      <dsp:nvSpPr>
        <dsp:cNvPr id="0" name=""/>
        <dsp:cNvSpPr/>
      </dsp:nvSpPr>
      <dsp:spPr>
        <a:xfrm>
          <a:off x="3116230" y="3178344"/>
          <a:ext cx="2110196" cy="85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>
        <a:off x="3116230" y="3178344"/>
        <a:ext cx="2110196" cy="850198"/>
      </dsp:txXfrm>
    </dsp:sp>
    <dsp:sp modelId="{53D0DD2C-7320-4C97-B3B7-8F5088A8D8FD}">
      <dsp:nvSpPr>
        <dsp:cNvPr id="0" name=""/>
        <dsp:cNvSpPr/>
      </dsp:nvSpPr>
      <dsp:spPr>
        <a:xfrm>
          <a:off x="1750569" y="4122118"/>
          <a:ext cx="1423742" cy="8501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Мониторинг</a:t>
          </a:r>
          <a:endParaRPr lang="cs-CZ" sz="1400" kern="1200" dirty="0"/>
        </a:p>
      </dsp:txBody>
      <dsp:txXfrm>
        <a:off x="1959071" y="4246627"/>
        <a:ext cx="1006738" cy="601180"/>
      </dsp:txXfrm>
    </dsp:sp>
    <dsp:sp modelId="{29EECAE6-401D-4BD9-A627-8AD43B01197A}">
      <dsp:nvSpPr>
        <dsp:cNvPr id="0" name=""/>
        <dsp:cNvSpPr/>
      </dsp:nvSpPr>
      <dsp:spPr>
        <a:xfrm>
          <a:off x="2542402" y="4122118"/>
          <a:ext cx="2135613" cy="85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>
        <a:off x="2542402" y="4122118"/>
        <a:ext cx="2135613" cy="850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8" tIns="45878" rIns="91758" bIns="45878" numCol="1" anchor="t" anchorCtr="0" compatLnSpc="1">
            <a:prstTxWarp prst="textNoShape">
              <a:avLst/>
            </a:prstTxWarp>
          </a:bodyPr>
          <a:lstStyle>
            <a:lvl1pPr defTabSz="918017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r>
              <a:rPr lang="cs-CZ" dirty="0" smtClean="0"/>
              <a:t>Creditinfo </a:t>
            </a:r>
            <a:r>
              <a:rPr lang="cs-CZ" dirty="0" err="1" smtClean="0"/>
              <a:t>Solutions</a:t>
            </a:r>
            <a:endParaRPr lang="cs-CZ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2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8" tIns="45878" rIns="91758" bIns="45878" numCol="1" anchor="t" anchorCtr="0" compatLnSpc="1">
            <a:prstTxWarp prst="textNoShape">
              <a:avLst/>
            </a:prstTxWarp>
          </a:bodyPr>
          <a:lstStyle>
            <a:lvl1pPr algn="r" defTabSz="918017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r>
              <a:rPr lang="cs-CZ" smtClean="0"/>
              <a:t>October 2010</a:t>
            </a:r>
            <a:endParaRPr lang="cs-CZ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7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8" tIns="45878" rIns="91758" bIns="45878" numCol="1" anchor="b" anchorCtr="0" compatLnSpc="1">
            <a:prstTxWarp prst="textNoShape">
              <a:avLst/>
            </a:prstTxWarp>
          </a:bodyPr>
          <a:lstStyle>
            <a:lvl1pPr defTabSz="918017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r>
              <a:rPr lang="cs-CZ" smtClean="0"/>
              <a:t>Company introduction</a:t>
            </a:r>
            <a:endParaRPr lang="cs-CZ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2" y="9445627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8" tIns="45878" rIns="91758" bIns="45878" numCol="1" anchor="b" anchorCtr="0" compatLnSpc="1">
            <a:prstTxWarp prst="textNoShape">
              <a:avLst/>
            </a:prstTxWarp>
          </a:bodyPr>
          <a:lstStyle>
            <a:lvl1pPr algn="r" defTabSz="918017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fld id="{FDA72698-4F40-4A17-9B55-2DF2B2EC87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82388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8" tIns="45878" rIns="91758" bIns="45878" numCol="1" anchor="t" anchorCtr="0" compatLnSpc="1">
            <a:prstTxWarp prst="textNoShape">
              <a:avLst/>
            </a:prstTxWarp>
          </a:bodyPr>
          <a:lstStyle>
            <a:lvl1pPr defTabSz="91801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 smtClean="0"/>
              <a:t>Creditinfo Schufa</a:t>
            </a:r>
            <a:endParaRPr lang="cs-CZ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2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8" tIns="45878" rIns="91758" bIns="45878" numCol="1" anchor="t" anchorCtr="0" compatLnSpc="1">
            <a:prstTxWarp prst="textNoShape">
              <a:avLst/>
            </a:prstTxWarp>
          </a:bodyPr>
          <a:lstStyle>
            <a:lvl1pPr algn="r" defTabSz="91801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 smtClean="0"/>
              <a:t>October 2010</a:t>
            </a:r>
            <a:endParaRPr lang="cs-CZ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722813"/>
            <a:ext cx="49926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8" tIns="45878" rIns="91758" bIns="458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7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8" tIns="45878" rIns="91758" bIns="45878" numCol="1" anchor="b" anchorCtr="0" compatLnSpc="1">
            <a:prstTxWarp prst="textNoShape">
              <a:avLst/>
            </a:prstTxWarp>
          </a:bodyPr>
          <a:lstStyle>
            <a:lvl1pPr defTabSz="91801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 smtClean="0"/>
              <a:t>Company introduction</a:t>
            </a:r>
            <a:endParaRPr lang="cs-CZ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2" y="9445627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8" tIns="45878" rIns="91758" bIns="45878" numCol="1" anchor="b" anchorCtr="0" compatLnSpc="1">
            <a:prstTxWarp prst="textNoShape">
              <a:avLst/>
            </a:prstTxWarp>
          </a:bodyPr>
          <a:lstStyle>
            <a:lvl1pPr algn="r" defTabSz="91801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8A5D14-EAFB-41B2-817A-0517DD07E3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73504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8" name="Дата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Верхний колонтитул 9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B4426-57A5-481F-BEF8-FF31684CC7C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172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33B6-3A6C-4639-B32D-E4E9EDDBC098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61299-811E-4C67-B5D2-665B16AA3559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de-DE">
              <a:cs typeface="Arial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9550" indent="-209550" eaLnBrk="1" hangingPunct="1">
              <a:spcBef>
                <a:spcPct val="0"/>
              </a:spcBef>
            </a:pPr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886163"/>
            <a:r>
              <a:rPr lang="cs-CZ" dirty="0" smtClean="0"/>
              <a:t>Creditinfo Schufa</a:t>
            </a:r>
          </a:p>
        </p:txBody>
      </p:sp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886163"/>
            <a:r>
              <a:rPr lang="cs-CZ" dirty="0" smtClean="0"/>
              <a:t>Company introduction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6163"/>
            <a:fld id="{8465EB81-9F91-4E06-9D20-2EFC9C4B81FD}" type="slidenum">
              <a:rPr lang="cs-CZ" smtClean="0"/>
              <a:pPr defTabSz="886163"/>
              <a:t>20</a:t>
            </a:fld>
            <a:endParaRPr lang="cs-CZ" dirty="0" smtClean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8875" cy="3727450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2815"/>
            <a:ext cx="5449887" cy="4473575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December 2010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75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920"/>
            <a:fld id="{84762949-321E-4D6F-BCDE-AB3F2619D7FD}" type="slidenum">
              <a:rPr lang="en-GB" smtClean="0">
                <a:latin typeface="Arial" charset="0"/>
              </a:rPr>
              <a:pPr defTabSz="941920"/>
              <a:t>2</a:t>
            </a:fld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33B6-3A6C-4639-B32D-E4E9EDDBC09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92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8875" cy="372745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xfrm>
            <a:off x="681967" y="4722486"/>
            <a:ext cx="5449570" cy="4474555"/>
          </a:xfrm>
          <a:noFill/>
          <a:ln/>
        </p:spPr>
        <p:txBody>
          <a:bodyPr lIns="91386" tIns="45694" rIns="91386" bIns="45694"/>
          <a:lstStyle/>
          <a:p>
            <a:pPr>
              <a:spcBef>
                <a:spcPct val="0"/>
              </a:spcBef>
            </a:pPr>
            <a:endParaRPr lang="en-US" dirty="0" smtClean="0">
              <a:latin typeface="Times"/>
            </a:endParaRP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58831" y="9443265"/>
            <a:ext cx="2951592" cy="4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4" rIns="91386" bIns="45694" anchor="b"/>
          <a:lstStyle/>
          <a:p>
            <a:pPr algn="r" defTabSz="914126"/>
            <a:fld id="{74288EDA-D5F7-468F-8D9A-E4510B0B208E}" type="slidenum">
              <a:rPr lang="el-GR" sz="1200">
                <a:latin typeface="Calibri" pitchFamily="34" charset="0"/>
              </a:rPr>
              <a:pPr algn="r" defTabSz="914126"/>
              <a:t>4</a:t>
            </a:fld>
            <a:endParaRPr lang="el-GR" sz="1200" dirty="0">
              <a:latin typeface="Calibri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Creditinfo Schufa</a:t>
            </a:r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8061" indent="-276177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4710" indent="-220942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6593" indent="-220942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8477" indent="-220942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30361" indent="-2209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72245" indent="-2209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14129" indent="-2209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56012" indent="-2209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GB" sz="1300"/>
              <a:t>Credtitinfo Solutions Ltd.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8061" indent="-276177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4710" indent="-220942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6593" indent="-220942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8477" indent="-220942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30361" indent="-2209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72245" indent="-2209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14129" indent="-2209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56012" indent="-2209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GB" sz="1300"/>
              <a:t>Hansabankas - 29.1.2008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8061" indent="-276177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4710" indent="-220942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6593" indent="-220942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8477" indent="-220942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30361" indent="-2209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72245" indent="-2209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14129" indent="-2209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56012" indent="-2209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GB" sz="1300"/>
              <a:t>Copying forbidden</a:t>
            </a: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B4426-57A5-481F-BEF8-FF31684CC7C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17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060950-86BD-4942-A985-AB1BB376C63B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>
              <a:cs typeface="Arial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7713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262" y="4720826"/>
            <a:ext cx="5071128" cy="44743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33B6-3A6C-4639-B32D-E4E9EDDBC098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 pages</a:t>
            </a:r>
          </a:p>
          <a:p>
            <a:r>
              <a:rPr lang="en-US" smtClean="0"/>
              <a:t>message #1 complex report reduced</a:t>
            </a:r>
            <a:r>
              <a:rPr lang="en-US" baseline="0" smtClean="0"/>
              <a:t> to one score</a:t>
            </a:r>
          </a:p>
          <a:p>
            <a:r>
              <a:rPr lang="en-US" baseline="0" smtClean="0"/>
              <a:t>#2 200+ variables, many of them complex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24553-1189-4DF7-BB20-7493CB1AC74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94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F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21505" y="801828"/>
            <a:ext cx="169597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100">
                <a:solidFill>
                  <a:srgbClr val="F40000"/>
                </a:solidFill>
                <a:latin typeface="Arial" charset="0"/>
              </a:rPr>
              <a:t>INSPIRING CONFIDENCE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21506" y="2609899"/>
            <a:ext cx="6157566" cy="81622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21506" y="3915567"/>
            <a:ext cx="6157566" cy="652115"/>
          </a:xfrm>
        </p:spPr>
        <p:txBody>
          <a:bodyPr lIns="91428" tIns="45715" rIns="91428" bIns="45715"/>
          <a:lstStyle>
            <a:lvl1pPr marL="0" indent="0">
              <a:buFont typeface="Times" pitchFamily="1" charset="0"/>
              <a:buNone/>
              <a:defRPr sz="1400">
                <a:solidFill>
                  <a:srgbClr val="F4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1506" y="6249073"/>
            <a:ext cx="1905396" cy="45633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F4722-F8D1-4500-ACD6-A5729D59F4D5}" type="datetime1">
              <a:rPr lang="cs-CZ" smtClean="0"/>
              <a:pPr>
                <a:defRPr/>
              </a:pPr>
              <a:t>6.4.2012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DC2EC-64E1-4D5D-B532-D82D6178A9D3}" type="datetime1">
              <a:rPr lang="cs-CZ" smtClean="0"/>
              <a:pPr>
                <a:defRPr/>
              </a:pPr>
              <a:t>6.4.2012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6D01-C8BD-4342-8C7E-37A69C985A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03879" y="1304230"/>
            <a:ext cx="1962435" cy="50585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5214" y="1304230"/>
            <a:ext cx="5758289" cy="50585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C104-84E2-44B2-949C-34478770EBDE}" type="datetime1">
              <a:rPr lang="cs-CZ" smtClean="0"/>
              <a:pPr>
                <a:defRPr/>
              </a:pPr>
              <a:t>6.4.2012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6D01-C8BD-4342-8C7E-37A69C985A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83" y="369802"/>
            <a:ext cx="8413877" cy="449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7283" y="1660141"/>
            <a:ext cx="4129958" cy="42884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9615" y="1660141"/>
            <a:ext cx="4131545" cy="20680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9615" y="3880540"/>
            <a:ext cx="4131545" cy="2068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87738" y="6521450"/>
            <a:ext cx="2132012" cy="2571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Стр. </a:t>
            </a:r>
            <a:fld id="{1A0C46F3-9DC7-475E-8DF7-612E85B70B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81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59E9F-7A62-4806-884B-B96F0E70D96B}" type="datetime1">
              <a:rPr lang="cs-CZ" smtClean="0"/>
              <a:pPr>
                <a:defRPr/>
              </a:pPr>
              <a:t>6.4.2012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6D01-C8BD-4342-8C7E-37A69C985A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503" y="4406453"/>
            <a:ext cx="7772332" cy="1361811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503" y="2906445"/>
            <a:ext cx="7772332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827" indent="0">
              <a:buNone/>
              <a:defRPr sz="1600"/>
            </a:lvl2pPr>
            <a:lvl3pPr marL="801654" indent="0">
              <a:buNone/>
              <a:defRPr sz="1400"/>
            </a:lvl3pPr>
            <a:lvl4pPr marL="1202482" indent="0">
              <a:buNone/>
              <a:defRPr sz="1200"/>
            </a:lvl4pPr>
            <a:lvl5pPr marL="1603309" indent="0">
              <a:buNone/>
              <a:defRPr sz="1200"/>
            </a:lvl5pPr>
            <a:lvl6pPr marL="2004136" indent="0">
              <a:buNone/>
              <a:defRPr sz="1200"/>
            </a:lvl6pPr>
            <a:lvl7pPr marL="2404963" indent="0">
              <a:buNone/>
              <a:defRPr sz="1200"/>
            </a:lvl7pPr>
            <a:lvl8pPr marL="2805791" indent="0">
              <a:buNone/>
              <a:defRPr sz="1200"/>
            </a:lvl8pPr>
            <a:lvl9pPr marL="32066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CB9A4-10E9-4885-BE99-331F3A5247A9}" type="datetime1">
              <a:rPr lang="cs-CZ" smtClean="0"/>
              <a:pPr>
                <a:defRPr/>
              </a:pPr>
              <a:t>6.4.2012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6D01-C8BD-4342-8C7E-37A69C985A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5214" y="2609898"/>
            <a:ext cx="3859683" cy="375289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5273" y="2609898"/>
            <a:ext cx="3861041" cy="375289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C860C-28AE-4262-BEB9-ACE2FB15F216}" type="datetime1">
              <a:rPr lang="cs-CZ" smtClean="0"/>
              <a:pPr>
                <a:defRPr/>
              </a:pPr>
              <a:t>6.4.2012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6D01-C8BD-4342-8C7E-37A69C985A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76" y="274954"/>
            <a:ext cx="82286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76" y="2175156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657" y="2175156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16B51-A822-4575-A67E-E174D3926991}" type="datetime1">
              <a:rPr lang="cs-CZ" smtClean="0"/>
              <a:pPr>
                <a:defRPr/>
              </a:pPr>
              <a:t>6.4.2012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6D01-C8BD-4342-8C7E-37A69C985A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7677B-47E6-409B-9182-951EDB097FE4}" type="datetime1">
              <a:rPr lang="cs-CZ" smtClean="0"/>
              <a:pPr>
                <a:defRPr/>
              </a:pPr>
              <a:t>6.4.2012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6D01-C8BD-4342-8C7E-37A69C985A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60D0-CFD7-4684-B3DD-6D03353A7DF1}" type="datetime1">
              <a:rPr lang="cs-CZ" smtClean="0"/>
              <a:pPr>
                <a:defRPr/>
              </a:pPr>
              <a:t>6.4.2012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6D01-C8BD-4342-8C7E-37A69C985A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76" y="273514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B901-7793-415E-AFDB-66802873FDA5}" type="datetime1">
              <a:rPr lang="cs-CZ" smtClean="0"/>
              <a:pPr>
                <a:defRPr/>
              </a:pPr>
              <a:t>6.4.2012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6D01-C8BD-4342-8C7E-37A69C985A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75" y="4800889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75" y="613247"/>
            <a:ext cx="5486671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827" indent="0">
              <a:buNone/>
              <a:defRPr sz="2500"/>
            </a:lvl2pPr>
            <a:lvl3pPr marL="801654" indent="0">
              <a:buNone/>
              <a:defRPr sz="2100"/>
            </a:lvl3pPr>
            <a:lvl4pPr marL="1202482" indent="0">
              <a:buNone/>
              <a:defRPr sz="1800"/>
            </a:lvl4pPr>
            <a:lvl5pPr marL="1603309" indent="0">
              <a:buNone/>
              <a:defRPr sz="1800"/>
            </a:lvl5pPr>
            <a:lvl6pPr marL="2004136" indent="0">
              <a:buNone/>
              <a:defRPr sz="1800"/>
            </a:lvl6pPr>
            <a:lvl7pPr marL="2404963" indent="0">
              <a:buNone/>
              <a:defRPr sz="1800"/>
            </a:lvl7pPr>
            <a:lvl8pPr marL="2805791" indent="0">
              <a:buNone/>
              <a:defRPr sz="1800"/>
            </a:lvl8pPr>
            <a:lvl9pPr marL="3206618" indent="0">
              <a:buNone/>
              <a:defRPr sz="18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75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ABCBF-921F-4B24-BC73-09A3B8CA4151}" type="datetime1">
              <a:rPr lang="cs-CZ" smtClean="0"/>
              <a:pPr>
                <a:defRPr/>
              </a:pPr>
              <a:t>6.4.2012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6D01-C8BD-4342-8C7E-37A69C985A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5214" y="1304229"/>
            <a:ext cx="7851100" cy="97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214" y="2609898"/>
            <a:ext cx="7851100" cy="375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34" y="6400225"/>
            <a:ext cx="1905396" cy="45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A57700F7-25EF-48E0-9424-A14C3006CB10}" type="datetime1">
              <a:rPr lang="cs-CZ" smtClean="0"/>
              <a:pPr>
                <a:defRPr/>
              </a:pPr>
              <a:t>6.4.2012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600" y="6400225"/>
            <a:ext cx="2896800" cy="45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770" y="6400225"/>
            <a:ext cx="1905396" cy="45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97E46D01-C8BD-4342-8C7E-37A69C985A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416933" y="414589"/>
            <a:ext cx="410651" cy="27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/>
          <a:lstStyle/>
          <a:p>
            <a:pPr algn="r" eaLnBrk="0" hangingPunct="0">
              <a:defRPr/>
            </a:pPr>
            <a:fld id="{3EF61754-87FF-418E-9788-705CFFCDBD95}" type="slidenum">
              <a:rPr lang="de-DE" sz="1100">
                <a:solidFill>
                  <a:srgbClr val="F40000"/>
                </a:solidFill>
                <a:latin typeface="Arial Bold" pitchFamily="1" charset="0"/>
                <a:ea typeface="ＭＳ Ｐゴシック" pitchFamily="1" charset="-128"/>
              </a:rPr>
              <a:pPr algn="r" eaLnBrk="0" hangingPunct="0">
                <a:defRPr/>
              </a:pPr>
              <a:t>‹#›</a:t>
            </a:fld>
            <a:endParaRPr lang="de-DE" sz="1100" dirty="0">
              <a:solidFill>
                <a:srgbClr val="F40000"/>
              </a:solidFill>
              <a:latin typeface="Arial Bold" pitchFamily="1" charset="0"/>
              <a:ea typeface="ＭＳ Ｐゴシック" pitchFamily="1" charset="-128"/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10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88" rtl="0" eaLnBrk="1" fontAlgn="base" hangingPunct="1">
        <a:spcBef>
          <a:spcPct val="0"/>
        </a:spcBef>
        <a:spcAft>
          <a:spcPct val="0"/>
        </a:spcAft>
        <a:defRPr sz="2100">
          <a:solidFill>
            <a:srgbClr val="F40000"/>
          </a:solidFill>
          <a:latin typeface="+mj-lt"/>
          <a:ea typeface="+mj-ea"/>
          <a:cs typeface="+mj-cs"/>
        </a:defRPr>
      </a:lvl1pPr>
      <a:lvl2pPr algn="l" defTabSz="914388" rtl="0" eaLnBrk="1" fontAlgn="base" hangingPunct="1">
        <a:spcBef>
          <a:spcPct val="0"/>
        </a:spcBef>
        <a:spcAft>
          <a:spcPct val="0"/>
        </a:spcAft>
        <a:defRPr sz="2100">
          <a:solidFill>
            <a:srgbClr val="F40000"/>
          </a:solidFill>
          <a:latin typeface="Arial" charset="0"/>
        </a:defRPr>
      </a:lvl2pPr>
      <a:lvl3pPr algn="l" defTabSz="914388" rtl="0" eaLnBrk="1" fontAlgn="base" hangingPunct="1">
        <a:spcBef>
          <a:spcPct val="0"/>
        </a:spcBef>
        <a:spcAft>
          <a:spcPct val="0"/>
        </a:spcAft>
        <a:defRPr sz="2100">
          <a:solidFill>
            <a:srgbClr val="F40000"/>
          </a:solidFill>
          <a:latin typeface="Arial" charset="0"/>
        </a:defRPr>
      </a:lvl3pPr>
      <a:lvl4pPr algn="l" defTabSz="914388" rtl="0" eaLnBrk="1" fontAlgn="base" hangingPunct="1">
        <a:spcBef>
          <a:spcPct val="0"/>
        </a:spcBef>
        <a:spcAft>
          <a:spcPct val="0"/>
        </a:spcAft>
        <a:defRPr sz="2100">
          <a:solidFill>
            <a:srgbClr val="F40000"/>
          </a:solidFill>
          <a:latin typeface="Arial" charset="0"/>
        </a:defRPr>
      </a:lvl4pPr>
      <a:lvl5pPr algn="l" defTabSz="914388" rtl="0" eaLnBrk="1" fontAlgn="base" hangingPunct="1">
        <a:spcBef>
          <a:spcPct val="0"/>
        </a:spcBef>
        <a:spcAft>
          <a:spcPct val="0"/>
        </a:spcAft>
        <a:defRPr sz="2100">
          <a:solidFill>
            <a:srgbClr val="F40000"/>
          </a:solidFill>
          <a:latin typeface="Arial" charset="0"/>
        </a:defRPr>
      </a:lvl5pPr>
      <a:lvl6pPr marL="400827" algn="l" defTabSz="914388" rtl="0" eaLnBrk="1" fontAlgn="base" hangingPunct="1">
        <a:spcBef>
          <a:spcPct val="0"/>
        </a:spcBef>
        <a:spcAft>
          <a:spcPct val="0"/>
        </a:spcAft>
        <a:defRPr sz="2100">
          <a:solidFill>
            <a:srgbClr val="F40000"/>
          </a:solidFill>
          <a:latin typeface="Arial" charset="0"/>
        </a:defRPr>
      </a:lvl6pPr>
      <a:lvl7pPr marL="801654" algn="l" defTabSz="914388" rtl="0" eaLnBrk="1" fontAlgn="base" hangingPunct="1">
        <a:spcBef>
          <a:spcPct val="0"/>
        </a:spcBef>
        <a:spcAft>
          <a:spcPct val="0"/>
        </a:spcAft>
        <a:defRPr sz="2100">
          <a:solidFill>
            <a:srgbClr val="F40000"/>
          </a:solidFill>
          <a:latin typeface="Arial" charset="0"/>
        </a:defRPr>
      </a:lvl7pPr>
      <a:lvl8pPr marL="1202482" algn="l" defTabSz="914388" rtl="0" eaLnBrk="1" fontAlgn="base" hangingPunct="1">
        <a:spcBef>
          <a:spcPct val="0"/>
        </a:spcBef>
        <a:spcAft>
          <a:spcPct val="0"/>
        </a:spcAft>
        <a:defRPr sz="2100">
          <a:solidFill>
            <a:srgbClr val="F40000"/>
          </a:solidFill>
          <a:latin typeface="Arial" charset="0"/>
        </a:defRPr>
      </a:lvl8pPr>
      <a:lvl9pPr marL="1603309" algn="l" defTabSz="914388" rtl="0" eaLnBrk="1" fontAlgn="base" hangingPunct="1">
        <a:spcBef>
          <a:spcPct val="0"/>
        </a:spcBef>
        <a:spcAft>
          <a:spcPct val="0"/>
        </a:spcAft>
        <a:defRPr sz="2100">
          <a:solidFill>
            <a:srgbClr val="F40000"/>
          </a:solidFill>
          <a:latin typeface="Arial" charset="0"/>
        </a:defRPr>
      </a:lvl9pPr>
    </p:titleStyle>
    <p:bodyStyle>
      <a:lvl1pPr marL="342373" indent="-342373" algn="l" defTabSz="914388" rtl="0" eaLnBrk="1" fontAlgn="base" hangingPunct="1">
        <a:spcBef>
          <a:spcPct val="20000"/>
        </a:spcBef>
        <a:spcAft>
          <a:spcPct val="0"/>
        </a:spcAft>
        <a:buClr>
          <a:srgbClr val="F40000"/>
        </a:buClr>
        <a:buFont typeface="Times" pitchFamily="1" charset="0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743201" indent="-286703" algn="l" defTabSz="914388" rtl="0" eaLnBrk="1" fontAlgn="base" hangingPunct="1">
        <a:spcBef>
          <a:spcPct val="20000"/>
        </a:spcBef>
        <a:spcAft>
          <a:spcPct val="0"/>
        </a:spcAft>
        <a:buClr>
          <a:srgbClr val="F40000"/>
        </a:buClr>
        <a:buFont typeface="Times" pitchFamily="1" charset="0"/>
        <a:buChar char="•"/>
        <a:defRPr sz="1200">
          <a:solidFill>
            <a:schemeClr val="tx1"/>
          </a:solidFill>
          <a:latin typeface="+mn-lt"/>
        </a:defRPr>
      </a:lvl2pPr>
      <a:lvl3pPr marL="1142636" indent="-228249" algn="l" defTabSz="914388" rtl="0" eaLnBrk="1" fontAlgn="base" hangingPunct="1">
        <a:spcBef>
          <a:spcPct val="20000"/>
        </a:spcBef>
        <a:spcAft>
          <a:spcPct val="0"/>
        </a:spcAft>
        <a:buClr>
          <a:srgbClr val="F40000"/>
        </a:buClr>
        <a:buFont typeface="Times" pitchFamily="1" charset="0"/>
        <a:buChar char="•"/>
        <a:defRPr sz="1200">
          <a:solidFill>
            <a:schemeClr val="tx1"/>
          </a:solidFill>
          <a:latin typeface="+mn-lt"/>
        </a:defRPr>
      </a:lvl3pPr>
      <a:lvl4pPr marL="1600525" indent="-229641" algn="l" defTabSz="914388" rtl="0" eaLnBrk="1" fontAlgn="base" hangingPunct="1">
        <a:spcBef>
          <a:spcPct val="20000"/>
        </a:spcBef>
        <a:spcAft>
          <a:spcPct val="0"/>
        </a:spcAft>
        <a:buClr>
          <a:srgbClr val="F40000"/>
        </a:buClr>
        <a:buFont typeface="Times" pitchFamily="1" charset="0"/>
        <a:buChar char="•"/>
        <a:defRPr sz="1200">
          <a:solidFill>
            <a:schemeClr val="tx1"/>
          </a:solidFill>
          <a:latin typeface="+mn-lt"/>
        </a:defRPr>
      </a:lvl4pPr>
      <a:lvl5pPr marL="2057023" indent="-228249" algn="l" defTabSz="914388" rtl="0" eaLnBrk="1" fontAlgn="base" hangingPunct="1">
        <a:spcBef>
          <a:spcPct val="20000"/>
        </a:spcBef>
        <a:spcAft>
          <a:spcPct val="0"/>
        </a:spcAft>
        <a:buClr>
          <a:srgbClr val="F40000"/>
        </a:buClr>
        <a:buFont typeface="Times" pitchFamily="1" charset="0"/>
        <a:buChar char="•"/>
        <a:defRPr sz="1200">
          <a:solidFill>
            <a:schemeClr val="tx1"/>
          </a:solidFill>
          <a:latin typeface="+mn-lt"/>
        </a:defRPr>
      </a:lvl5pPr>
      <a:lvl6pPr marL="2457850" indent="-228249" algn="l" defTabSz="914388" rtl="0" eaLnBrk="1" fontAlgn="base" hangingPunct="1">
        <a:spcBef>
          <a:spcPct val="20000"/>
        </a:spcBef>
        <a:spcAft>
          <a:spcPct val="0"/>
        </a:spcAft>
        <a:buClr>
          <a:srgbClr val="F40000"/>
        </a:buClr>
        <a:buFont typeface="Times" pitchFamily="1" charset="0"/>
        <a:buChar char="•"/>
        <a:defRPr sz="1200">
          <a:solidFill>
            <a:schemeClr val="tx1"/>
          </a:solidFill>
          <a:latin typeface="+mn-lt"/>
        </a:defRPr>
      </a:lvl6pPr>
      <a:lvl7pPr marL="2858678" indent="-228249" algn="l" defTabSz="914388" rtl="0" eaLnBrk="1" fontAlgn="base" hangingPunct="1">
        <a:spcBef>
          <a:spcPct val="20000"/>
        </a:spcBef>
        <a:spcAft>
          <a:spcPct val="0"/>
        </a:spcAft>
        <a:buClr>
          <a:srgbClr val="F40000"/>
        </a:buClr>
        <a:buFont typeface="Times" pitchFamily="1" charset="0"/>
        <a:buChar char="•"/>
        <a:defRPr sz="1200">
          <a:solidFill>
            <a:schemeClr val="tx1"/>
          </a:solidFill>
          <a:latin typeface="+mn-lt"/>
        </a:defRPr>
      </a:lvl7pPr>
      <a:lvl8pPr marL="3259505" indent="-228249" algn="l" defTabSz="914388" rtl="0" eaLnBrk="1" fontAlgn="base" hangingPunct="1">
        <a:spcBef>
          <a:spcPct val="20000"/>
        </a:spcBef>
        <a:spcAft>
          <a:spcPct val="0"/>
        </a:spcAft>
        <a:buClr>
          <a:srgbClr val="F40000"/>
        </a:buClr>
        <a:buFont typeface="Times" pitchFamily="1" charset="0"/>
        <a:buChar char="•"/>
        <a:defRPr sz="1200">
          <a:solidFill>
            <a:schemeClr val="tx1"/>
          </a:solidFill>
          <a:latin typeface="+mn-lt"/>
        </a:defRPr>
      </a:lvl8pPr>
      <a:lvl9pPr marL="3660332" indent="-228249" algn="l" defTabSz="914388" rtl="0" eaLnBrk="1" fontAlgn="base" hangingPunct="1">
        <a:spcBef>
          <a:spcPct val="20000"/>
        </a:spcBef>
        <a:spcAft>
          <a:spcPct val="0"/>
        </a:spcAft>
        <a:buClr>
          <a:srgbClr val="F40000"/>
        </a:buClr>
        <a:buFont typeface="Times" pitchFamily="1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.statsenko@creditinfosolution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67544" y="1988840"/>
            <a:ext cx="7309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555555"/>
              </a:buClr>
              <a:buSzPct val="75000"/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/>
              </a:rPr>
              <a:t>CREDIT</a:t>
            </a:r>
            <a:r>
              <a:rPr lang="en-US" sz="3600" b="1" dirty="0" smtClean="0">
                <a:solidFill>
                  <a:srgbClr val="C00000"/>
                </a:solidFill>
                <a:latin typeface="Arial"/>
              </a:rPr>
              <a:t>INFO</a:t>
            </a:r>
            <a:endParaRPr lang="cs-CZ" sz="3600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2996952"/>
            <a:ext cx="4895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Кредитное бюро и инвестиционная оценка страны 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75656" y="5600927"/>
            <a:ext cx="286265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555555"/>
              </a:buClr>
              <a:buSzPct val="75000"/>
              <a:buFont typeface="Wingdings" pitchFamily="2" charset="2"/>
              <a:buNone/>
            </a:pPr>
            <a:r>
              <a:rPr lang="ru-RU" sz="1800" dirty="0" smtClean="0">
                <a:solidFill>
                  <a:srgbClr val="FF0000"/>
                </a:solidFill>
                <a:cs typeface="Calibri" pitchFamily="34" charset="0"/>
              </a:rPr>
              <a:t>Ташкент</a:t>
            </a:r>
            <a:r>
              <a:rPr lang="en-US" sz="1800" dirty="0" smtClean="0">
                <a:solidFill>
                  <a:srgbClr val="FF0000"/>
                </a:solidFill>
                <a:cs typeface="Calibri" pitchFamily="34" charset="0"/>
              </a:rPr>
              <a:t>, </a:t>
            </a:r>
            <a:r>
              <a:rPr lang="ru-RU" sz="1800" dirty="0" smtClean="0">
                <a:solidFill>
                  <a:srgbClr val="FF0000"/>
                </a:solidFill>
                <a:cs typeface="Calibri" pitchFamily="34" charset="0"/>
              </a:rPr>
              <a:t>Узбекистан</a:t>
            </a:r>
            <a:endParaRPr lang="en-US" sz="1800" dirty="0">
              <a:solidFill>
                <a:srgbClr val="FF0000"/>
              </a:solidFill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555555"/>
              </a:buClr>
              <a:buSzPct val="75000"/>
              <a:buFont typeface="Wingdings" pitchFamily="2" charset="2"/>
              <a:buNone/>
            </a:pPr>
            <a:r>
              <a:rPr lang="ru-RU" sz="1800" dirty="0" smtClean="0">
                <a:solidFill>
                  <a:srgbClr val="FF0000"/>
                </a:solidFill>
                <a:cs typeface="Calibri" pitchFamily="34" charset="0"/>
              </a:rPr>
              <a:t>6 апреля, </a:t>
            </a:r>
            <a:r>
              <a:rPr lang="en-GB" sz="1800" dirty="0" smtClean="0">
                <a:solidFill>
                  <a:srgbClr val="FF0000"/>
                </a:solidFill>
                <a:cs typeface="Calibri" pitchFamily="34" charset="0"/>
              </a:rPr>
              <a:t>2012</a:t>
            </a:r>
            <a:endParaRPr lang="cs-CZ" sz="1800" dirty="0">
              <a:solidFill>
                <a:srgbClr val="FF0000"/>
              </a:solidFill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50"/>
          <p:cNvSpPr>
            <a:spLocks noChangeArrowheads="1"/>
          </p:cNvSpPr>
          <p:nvPr/>
        </p:nvSpPr>
        <p:spPr bwMode="auto">
          <a:xfrm>
            <a:off x="2411760" y="1916831"/>
            <a:ext cx="2088232" cy="3046699"/>
          </a:xfrm>
          <a:prstGeom prst="rect">
            <a:avLst/>
          </a:prstGeom>
          <a:solidFill>
            <a:srgbClr val="9999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260" tIns="45629" rIns="91260" bIns="45629" anchor="ctr"/>
          <a:lstStyle/>
          <a:p>
            <a:endParaRPr lang="cs-CZ" sz="1400" dirty="0"/>
          </a:p>
        </p:txBody>
      </p:sp>
      <p:sp>
        <p:nvSpPr>
          <p:cNvPr id="58371" name="Rectangle 51"/>
          <p:cNvSpPr>
            <a:spLocks noChangeArrowheads="1"/>
          </p:cNvSpPr>
          <p:nvPr/>
        </p:nvSpPr>
        <p:spPr bwMode="auto">
          <a:xfrm>
            <a:off x="2424194" y="4963531"/>
            <a:ext cx="6180254" cy="1785378"/>
          </a:xfrm>
          <a:prstGeom prst="rect">
            <a:avLst/>
          </a:prstGeom>
          <a:solidFill>
            <a:srgbClr val="EAEAEA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260" tIns="45629" rIns="91260" bIns="45629" anchor="ctr"/>
          <a:lstStyle/>
          <a:p>
            <a:endParaRPr lang="cs-CZ" sz="1400" dirty="0"/>
          </a:p>
        </p:txBody>
      </p:sp>
      <p:sp>
        <p:nvSpPr>
          <p:cNvPr id="29705" name="TextBox 52"/>
          <p:cNvSpPr txBox="1">
            <a:spLocks noChangeArrowheads="1"/>
          </p:cNvSpPr>
          <p:nvPr/>
        </p:nvSpPr>
        <p:spPr bwMode="auto">
          <a:xfrm>
            <a:off x="6926378" y="2086283"/>
            <a:ext cx="2014528" cy="461481"/>
          </a:xfrm>
          <a:prstGeom prst="rect">
            <a:avLst/>
          </a:prstGeom>
          <a:solidFill>
            <a:srgbClr val="F8F8F8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square" lIns="91260" tIns="45629" rIns="91260" bIns="45629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688A6"/>
                </a:solidFill>
              </a:rPr>
              <a:t>Данные о зарплате, налогах</a:t>
            </a:r>
            <a:endParaRPr lang="en-US" sz="1200" b="1" dirty="0">
              <a:solidFill>
                <a:srgbClr val="6688A6"/>
              </a:solidFill>
            </a:endParaRPr>
          </a:p>
        </p:txBody>
      </p:sp>
      <p:sp>
        <p:nvSpPr>
          <p:cNvPr id="29706" name="TextBox 52"/>
          <p:cNvSpPr txBox="1">
            <a:spLocks noChangeArrowheads="1"/>
          </p:cNvSpPr>
          <p:nvPr/>
        </p:nvSpPr>
        <p:spPr bwMode="auto">
          <a:xfrm>
            <a:off x="7428738" y="4070273"/>
            <a:ext cx="1295400" cy="461481"/>
          </a:xfrm>
          <a:prstGeom prst="rect">
            <a:avLst/>
          </a:prstGeom>
          <a:solidFill>
            <a:srgbClr val="F8F8F8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square" lIns="91260" tIns="45629" rIns="91260" bIns="45629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688A6"/>
                </a:solidFill>
              </a:rPr>
              <a:t>База паспортов</a:t>
            </a:r>
            <a:endParaRPr lang="en-US" sz="1200" b="1" dirty="0">
              <a:solidFill>
                <a:srgbClr val="6688A6"/>
              </a:solidFill>
            </a:endParaRPr>
          </a:p>
        </p:txBody>
      </p:sp>
      <p:sp>
        <p:nvSpPr>
          <p:cNvPr id="29707" name="TextBox 52"/>
          <p:cNvSpPr txBox="1">
            <a:spLocks noChangeArrowheads="1"/>
          </p:cNvSpPr>
          <p:nvPr/>
        </p:nvSpPr>
        <p:spPr bwMode="auto">
          <a:xfrm>
            <a:off x="2883049" y="5983269"/>
            <a:ext cx="1371600" cy="461481"/>
          </a:xfrm>
          <a:prstGeom prst="rect">
            <a:avLst/>
          </a:prstGeom>
          <a:solidFill>
            <a:srgbClr val="F8F8F8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square" lIns="91260" tIns="45629" rIns="91260" bIns="45629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688A6"/>
                </a:solidFill>
              </a:rPr>
              <a:t>Кредитная история</a:t>
            </a:r>
            <a:endParaRPr lang="en-US" sz="1200" b="1" dirty="0">
              <a:solidFill>
                <a:srgbClr val="6688A6"/>
              </a:solidFill>
            </a:endParaRPr>
          </a:p>
        </p:txBody>
      </p:sp>
      <p:pic>
        <p:nvPicPr>
          <p:cNvPr id="29708" name="Picture 58" descr="family-mulitigenerat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762" y="3278185"/>
            <a:ext cx="863600" cy="720725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29709" name="Picture 59" descr="Consultanc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6730" y="1332214"/>
            <a:ext cx="936625" cy="719138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29710" name="Picture 60" descr="34393_216_424_ArtFile_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229200"/>
            <a:ext cx="935038" cy="719138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58379" name="TextBox 52"/>
          <p:cNvSpPr txBox="1">
            <a:spLocks noChangeArrowheads="1"/>
          </p:cNvSpPr>
          <p:nvPr/>
        </p:nvSpPr>
        <p:spPr bwMode="auto">
          <a:xfrm>
            <a:off x="4932040" y="6021288"/>
            <a:ext cx="1584176" cy="461481"/>
          </a:xfrm>
          <a:prstGeom prst="rect">
            <a:avLst/>
          </a:prstGeom>
          <a:solidFill>
            <a:srgbClr val="F8F8F8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square" lIns="91260" tIns="45629" rIns="91260" bIns="45629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688A6"/>
                </a:solidFill>
              </a:rPr>
              <a:t>Дефолты, долги</a:t>
            </a:r>
            <a:endParaRPr lang="en-US" sz="1200" b="1" dirty="0">
              <a:solidFill>
                <a:srgbClr val="6688A6"/>
              </a:solidFill>
            </a:endParaRPr>
          </a:p>
        </p:txBody>
      </p:sp>
      <p:sp>
        <p:nvSpPr>
          <p:cNvPr id="58380" name="TextBox 52"/>
          <p:cNvSpPr txBox="1">
            <a:spLocks noChangeArrowheads="1"/>
          </p:cNvSpPr>
          <p:nvPr/>
        </p:nvSpPr>
        <p:spPr bwMode="auto">
          <a:xfrm>
            <a:off x="5039619" y="2061760"/>
            <a:ext cx="1184275" cy="461481"/>
          </a:xfrm>
          <a:prstGeom prst="rect">
            <a:avLst/>
          </a:prstGeom>
          <a:solidFill>
            <a:srgbClr val="F8F8F8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lIns="91260" tIns="45629" rIns="91260" bIns="45629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688A6"/>
                </a:solidFill>
              </a:rPr>
              <a:t>Недвижимость</a:t>
            </a:r>
            <a:endParaRPr lang="en-US" sz="1200" b="1" dirty="0">
              <a:solidFill>
                <a:srgbClr val="6688A6"/>
              </a:solidFill>
            </a:endParaRPr>
          </a:p>
        </p:txBody>
      </p:sp>
      <p:sp>
        <p:nvSpPr>
          <p:cNvPr id="58381" name="TextBox 52"/>
          <p:cNvSpPr txBox="1">
            <a:spLocks noChangeArrowheads="1"/>
          </p:cNvSpPr>
          <p:nvPr/>
        </p:nvSpPr>
        <p:spPr bwMode="auto">
          <a:xfrm>
            <a:off x="6876256" y="6102762"/>
            <a:ext cx="1632106" cy="461481"/>
          </a:xfrm>
          <a:prstGeom prst="rect">
            <a:avLst/>
          </a:prstGeom>
          <a:solidFill>
            <a:srgbClr val="F8F8F8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square" lIns="91260" tIns="45629" rIns="91260" bIns="45629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688A6"/>
                </a:solidFill>
              </a:rPr>
              <a:t>Существующие кредиты</a:t>
            </a:r>
            <a:endParaRPr lang="en-US" sz="1200" b="1" dirty="0">
              <a:solidFill>
                <a:srgbClr val="6688A6"/>
              </a:solidFill>
            </a:endParaRPr>
          </a:p>
        </p:txBody>
      </p:sp>
      <p:pic>
        <p:nvPicPr>
          <p:cNvPr id="58382" name="Picture 76" descr="37673_232_357_ArtFile_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4790" y="5221262"/>
            <a:ext cx="935037" cy="719137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58383" name="Picture 77" descr="296267_218_274_ArtFile_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4032" y="5229200"/>
            <a:ext cx="936625" cy="70326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58384" name="Picture 78" descr="Tucker_House_2003_6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6490" y="1260206"/>
            <a:ext cx="936625" cy="719137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2" name="TextBox 52"/>
          <p:cNvSpPr txBox="1">
            <a:spLocks noChangeArrowheads="1"/>
          </p:cNvSpPr>
          <p:nvPr/>
        </p:nvSpPr>
        <p:spPr bwMode="auto">
          <a:xfrm>
            <a:off x="4844331" y="4099194"/>
            <a:ext cx="1686717" cy="461481"/>
          </a:xfrm>
          <a:prstGeom prst="rect">
            <a:avLst/>
          </a:prstGeom>
          <a:solidFill>
            <a:srgbClr val="F8F8F8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square" lIns="91260" tIns="45629" rIns="91260" bIns="45629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688A6"/>
                </a:solidFill>
              </a:rPr>
              <a:t>Регистрация авто</a:t>
            </a:r>
            <a:endParaRPr lang="en-US" sz="1200" b="1" dirty="0">
              <a:solidFill>
                <a:srgbClr val="6688A6"/>
              </a:solidFill>
            </a:endParaRPr>
          </a:p>
        </p:txBody>
      </p:sp>
      <p:pic>
        <p:nvPicPr>
          <p:cNvPr id="29723" name="Picture 41" descr="373517_29_124_ArtFile_r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0506" y="3350193"/>
            <a:ext cx="936625" cy="720725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29728" name="TextBox 52"/>
          <p:cNvSpPr txBox="1">
            <a:spLocks noChangeArrowheads="1"/>
          </p:cNvSpPr>
          <p:nvPr/>
        </p:nvSpPr>
        <p:spPr bwMode="auto">
          <a:xfrm>
            <a:off x="2798357" y="2954173"/>
            <a:ext cx="1184275" cy="461481"/>
          </a:xfrm>
          <a:prstGeom prst="rect">
            <a:avLst/>
          </a:prstGeom>
          <a:solidFill>
            <a:srgbClr val="F8F8F8"/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lIns="91260" tIns="45629" rIns="91260" bIns="45629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688A6"/>
                </a:solidFill>
              </a:rPr>
              <a:t>Кредитное бюро</a:t>
            </a:r>
            <a:endParaRPr lang="en-US" sz="1200" b="1" dirty="0">
              <a:solidFill>
                <a:srgbClr val="6688A6"/>
              </a:solidFill>
            </a:endParaRPr>
          </a:p>
        </p:txBody>
      </p:sp>
      <p:pic>
        <p:nvPicPr>
          <p:cNvPr id="29729" name="Picture 99" descr="367421_19_115_ArtFile_r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2204864"/>
            <a:ext cx="914400" cy="6858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29730" name="Line 103"/>
          <p:cNvSpPr>
            <a:spLocks noChangeShapeType="1"/>
          </p:cNvSpPr>
          <p:nvPr/>
        </p:nvSpPr>
        <p:spPr bwMode="auto">
          <a:xfrm flipV="1">
            <a:off x="4620426" y="2556350"/>
            <a:ext cx="648072" cy="288032"/>
          </a:xfrm>
          <a:prstGeom prst="line">
            <a:avLst/>
          </a:prstGeom>
          <a:noFill/>
          <a:ln w="15875">
            <a:solidFill>
              <a:srgbClr val="336699"/>
            </a:solidFill>
            <a:round/>
            <a:headEnd/>
            <a:tailEnd type="triangle" w="med" len="med"/>
          </a:ln>
        </p:spPr>
        <p:txBody>
          <a:bodyPr lIns="91260" tIns="45629" rIns="91260" bIns="45629"/>
          <a:lstStyle/>
          <a:p>
            <a:endParaRPr lang="cs-CZ">
              <a:latin typeface="Verdana" pitchFamily="34" charset="0"/>
            </a:endParaRPr>
          </a:p>
        </p:txBody>
      </p:sp>
      <p:sp>
        <p:nvSpPr>
          <p:cNvPr id="29732" name="Line 105"/>
          <p:cNvSpPr>
            <a:spLocks noChangeShapeType="1"/>
          </p:cNvSpPr>
          <p:nvPr/>
        </p:nvSpPr>
        <p:spPr bwMode="auto">
          <a:xfrm flipV="1">
            <a:off x="4620427" y="2700365"/>
            <a:ext cx="2304256" cy="216024"/>
          </a:xfrm>
          <a:prstGeom prst="line">
            <a:avLst/>
          </a:prstGeom>
          <a:noFill/>
          <a:ln w="15875">
            <a:solidFill>
              <a:srgbClr val="336699"/>
            </a:solidFill>
            <a:round/>
            <a:headEnd/>
            <a:tailEnd type="triangle" w="med" len="med"/>
          </a:ln>
        </p:spPr>
        <p:txBody>
          <a:bodyPr lIns="91260" tIns="45629" rIns="91260" bIns="45629"/>
          <a:lstStyle/>
          <a:p>
            <a:endParaRPr lang="cs-CZ">
              <a:latin typeface="Verdana" pitchFamily="34" charset="0"/>
            </a:endParaRP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70930" y="2901641"/>
            <a:ext cx="1101726" cy="1211263"/>
            <a:chOff x="2587" y="2115"/>
            <a:chExt cx="694" cy="763"/>
          </a:xfrm>
        </p:grpSpPr>
        <p:pic>
          <p:nvPicPr>
            <p:cNvPr id="29748" name="Picture 60" descr="button2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28" y="2115"/>
              <a:ext cx="581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49" name="TextBox 52"/>
            <p:cNvSpPr txBox="1">
              <a:spLocks noChangeArrowheads="1"/>
            </p:cNvSpPr>
            <p:nvPr/>
          </p:nvSpPr>
          <p:spPr bwMode="auto">
            <a:xfrm>
              <a:off x="2587" y="2704"/>
              <a:ext cx="694" cy="174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800000"/>
                  </a:solidFill>
                </a:rPr>
                <a:t>Банк</a:t>
              </a:r>
              <a:endParaRPr lang="en-GB" sz="1200" b="1" dirty="0" smtClean="0">
                <a:solidFill>
                  <a:srgbClr val="800000"/>
                </a:solidFill>
              </a:endParaRPr>
            </a:p>
          </p:txBody>
        </p:sp>
      </p:grpSp>
      <p:sp>
        <p:nvSpPr>
          <p:cNvPr id="54" name="Title 3"/>
          <p:cNvSpPr txBox="1">
            <a:spLocks/>
          </p:cNvSpPr>
          <p:nvPr/>
        </p:nvSpPr>
        <p:spPr bwMode="auto">
          <a:xfrm>
            <a:off x="211996" y="1124744"/>
            <a:ext cx="6714382" cy="49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2693">
              <a:defRPr/>
            </a:pPr>
            <a:r>
              <a:rPr lang="ru-RU" dirty="0" smtClean="0">
                <a:solidFill>
                  <a:srgbClr val="F40000"/>
                </a:solidFill>
                <a:latin typeface="+mj-lt"/>
                <a:ea typeface="+mj-ea"/>
                <a:cs typeface="+mj-cs"/>
              </a:rPr>
              <a:t>Источники информации</a:t>
            </a:r>
            <a:endParaRPr lang="en-GB" dirty="0">
              <a:solidFill>
                <a:srgbClr val="F4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Line 105"/>
          <p:cNvSpPr>
            <a:spLocks noChangeShapeType="1"/>
          </p:cNvSpPr>
          <p:nvPr/>
        </p:nvSpPr>
        <p:spPr bwMode="auto">
          <a:xfrm>
            <a:off x="4620426" y="2988398"/>
            <a:ext cx="2880319" cy="432047"/>
          </a:xfrm>
          <a:prstGeom prst="line">
            <a:avLst/>
          </a:prstGeom>
          <a:noFill/>
          <a:ln w="15875">
            <a:solidFill>
              <a:srgbClr val="336699"/>
            </a:solidFill>
            <a:round/>
            <a:headEnd/>
            <a:tailEnd type="triangle" w="med" len="med"/>
          </a:ln>
        </p:spPr>
        <p:txBody>
          <a:bodyPr lIns="91260" tIns="45629" rIns="91260" bIns="45629"/>
          <a:lstStyle/>
          <a:p>
            <a:endParaRPr lang="cs-CZ">
              <a:latin typeface="Verdana" pitchFamily="34" charset="0"/>
            </a:endParaRPr>
          </a:p>
        </p:txBody>
      </p:sp>
      <p:sp>
        <p:nvSpPr>
          <p:cNvPr id="36" name="Line 103"/>
          <p:cNvSpPr>
            <a:spLocks noChangeShapeType="1"/>
          </p:cNvSpPr>
          <p:nvPr/>
        </p:nvSpPr>
        <p:spPr bwMode="auto">
          <a:xfrm>
            <a:off x="4620426" y="3060406"/>
            <a:ext cx="648072" cy="432048"/>
          </a:xfrm>
          <a:prstGeom prst="line">
            <a:avLst/>
          </a:prstGeom>
          <a:noFill/>
          <a:ln w="15875">
            <a:solidFill>
              <a:srgbClr val="336699"/>
            </a:solidFill>
            <a:round/>
            <a:headEnd/>
            <a:tailEnd type="triangle" w="med" len="med"/>
          </a:ln>
        </p:spPr>
        <p:txBody>
          <a:bodyPr lIns="91260" tIns="45629" rIns="91260" bIns="45629"/>
          <a:lstStyle/>
          <a:p>
            <a:endParaRPr lang="cs-CZ">
              <a:latin typeface="Verdana" pitchFamily="34" charset="0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1505893" y="3284984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8649" cy="1143000"/>
          </a:xfrm>
        </p:spPr>
        <p:txBody>
          <a:bodyPr/>
          <a:lstStyle/>
          <a:p>
            <a:r>
              <a:rPr lang="ru-RU" sz="2200" noProof="0" dirty="0" smtClean="0"/>
              <a:t>Как влияет кредитное бюро экономику страны </a:t>
            </a:r>
            <a:r>
              <a:rPr lang="en-US" sz="2200" noProof="0" dirty="0" smtClean="0"/>
              <a:t>? </a:t>
            </a:r>
            <a:endParaRPr lang="en-US" sz="2200" noProof="0" dirty="0"/>
          </a:p>
        </p:txBody>
      </p:sp>
      <p:pic>
        <p:nvPicPr>
          <p:cNvPr id="5122" name="Picture 2" descr="C:\Users\a.statsenko\Pictures\Presentations\Risk-Yes-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352870" cy="355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выгоды от кредитного бюро для экономики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323528" y="2269740"/>
            <a:ext cx="5159055" cy="3960440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083" tIns="40083" rIns="40083" bIns="40083" spcCol="1113" rtlCol="0" anchor="ctr"/>
          <a:lstStyle/>
          <a:p>
            <a:pPr marL="342900" indent="-342900">
              <a:buAutoNum type="arabicPeriod"/>
            </a:pP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Способствует </a:t>
            </a:r>
            <a:r>
              <a:rPr lang="ru-RU" sz="2000" dirty="0">
                <a:solidFill>
                  <a:schemeClr val="tx1"/>
                </a:solidFill>
              </a:rPr>
              <a:t>доступности розничного кредита, что позволяет рассчитывать на рост потребления </a:t>
            </a:r>
            <a:r>
              <a:rPr lang="ru-RU" sz="2000" dirty="0" smtClean="0">
                <a:solidFill>
                  <a:schemeClr val="tx1"/>
                </a:solidFill>
              </a:rPr>
              <a:t>населения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Повышает </a:t>
            </a:r>
            <a:r>
              <a:rPr lang="ru-RU" sz="2000" dirty="0">
                <a:solidFill>
                  <a:schemeClr val="tx1"/>
                </a:solidFill>
              </a:rPr>
              <a:t>стабильность банковской </a:t>
            </a:r>
            <a:r>
              <a:rPr lang="ru-RU" sz="2000" dirty="0" smtClean="0">
                <a:solidFill>
                  <a:schemeClr val="tx1"/>
                </a:solidFill>
              </a:rPr>
              <a:t>системы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Позволяет </a:t>
            </a:r>
            <a:r>
              <a:rPr lang="ru-RU" sz="2000" dirty="0">
                <a:solidFill>
                  <a:schemeClr val="tx1"/>
                </a:solidFill>
              </a:rPr>
              <a:t>снизить </a:t>
            </a:r>
            <a:r>
              <a:rPr lang="ru-RU" sz="2000" dirty="0" smtClean="0">
                <a:solidFill>
                  <a:schemeClr val="tx1"/>
                </a:solidFill>
              </a:rPr>
              <a:t>риски </a:t>
            </a:r>
            <a:r>
              <a:rPr lang="ru-RU" sz="2000" dirty="0">
                <a:solidFill>
                  <a:schemeClr val="tx1"/>
                </a:solidFill>
              </a:rPr>
              <a:t>розничного </a:t>
            </a:r>
            <a:r>
              <a:rPr lang="ru-RU" sz="2000" dirty="0" smtClean="0">
                <a:solidFill>
                  <a:schemeClr val="tx1"/>
                </a:solidFill>
              </a:rPr>
              <a:t>кредитования</a:t>
            </a:r>
          </a:p>
          <a:p>
            <a:pPr marL="342900" indent="-342900">
              <a:buFont typeface="Arial" pitchFamily="34" charset="0"/>
              <a:buChar char="•"/>
            </a:pPr>
            <a:endParaRPr lang="ru-RU" altLang="de-DE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de-DE" sz="2000" dirty="0" smtClean="0">
                <a:solidFill>
                  <a:schemeClr val="tx1"/>
                </a:solidFill>
              </a:rPr>
              <a:t>Увеличение объем кредитования</a:t>
            </a:r>
          </a:p>
          <a:p>
            <a:pPr marL="342900" indent="-342900">
              <a:buFont typeface="Arial" pitchFamily="34" charset="0"/>
              <a:buChar char="•"/>
            </a:pPr>
            <a:endParaRPr lang="ru-RU" altLang="de-DE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de-DE" sz="2000" dirty="0" smtClean="0">
                <a:solidFill>
                  <a:schemeClr val="tx1"/>
                </a:solidFill>
              </a:rPr>
              <a:t>Уменьшение </a:t>
            </a:r>
            <a:r>
              <a:rPr lang="ru-RU" altLang="de-DE" sz="2000" dirty="0">
                <a:solidFill>
                  <a:schemeClr val="tx1"/>
                </a:solidFill>
              </a:rPr>
              <a:t>проблемных кредитов и дефолтов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.statsenko\Pictures\Presentations\Profit - co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07" y="2276872"/>
            <a:ext cx="3143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5214" y="1304229"/>
            <a:ext cx="7851100" cy="978892"/>
          </a:xfrm>
          <a:prstGeom prst="rect">
            <a:avLst/>
          </a:prstGeom>
        </p:spPr>
        <p:txBody>
          <a:bodyPr lIns="80165" tIns="40083" rIns="80165" bIns="40083"/>
          <a:lstStyle/>
          <a:p>
            <a:pPr defTabSz="914388">
              <a:defRPr/>
            </a:pPr>
            <a:r>
              <a:rPr lang="ru-RU" kern="0" dirty="0" smtClean="0">
                <a:solidFill>
                  <a:srgbClr val="F40000"/>
                </a:solidFill>
                <a:latin typeface="+mj-lt"/>
                <a:ea typeface="+mj-ea"/>
                <a:cs typeface="+mj-cs"/>
              </a:rPr>
              <a:t>Что такое </a:t>
            </a:r>
            <a:r>
              <a:rPr lang="en-US" kern="0" dirty="0" smtClean="0">
                <a:solidFill>
                  <a:srgbClr val="F40000"/>
                </a:solidFill>
                <a:latin typeface="+mj-lt"/>
                <a:ea typeface="+mj-ea"/>
                <a:cs typeface="+mj-cs"/>
              </a:rPr>
              <a:t>Ease of Doing Business Index</a:t>
            </a:r>
            <a:r>
              <a:rPr lang="ru-RU" kern="0" dirty="0" smtClean="0">
                <a:solidFill>
                  <a:srgbClr val="F40000"/>
                </a:solidFill>
                <a:latin typeface="+mj-lt"/>
                <a:ea typeface="+mj-ea"/>
                <a:cs typeface="+mj-cs"/>
              </a:rPr>
              <a:t> от МФК?</a:t>
            </a:r>
            <a:endParaRPr lang="en-US" sz="2100" kern="0" dirty="0">
              <a:solidFill>
                <a:srgbClr val="F4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420888"/>
            <a:ext cx="8136904" cy="318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 smtClean="0"/>
              <a:t>Экономики 183 стран ранжируются </a:t>
            </a:r>
            <a:r>
              <a:rPr lang="ru-RU" sz="1800" dirty="0"/>
              <a:t>по простоте ведения </a:t>
            </a:r>
            <a:r>
              <a:rPr lang="ru-RU" sz="1800" dirty="0" smtClean="0"/>
              <a:t>бизнеса в стране </a:t>
            </a:r>
            <a:r>
              <a:rPr lang="ru-RU" sz="1800" dirty="0"/>
              <a:t>от 1 </a:t>
            </a:r>
            <a:r>
              <a:rPr lang="ru-RU" sz="1800" dirty="0" smtClean="0"/>
              <a:t>до </a:t>
            </a:r>
            <a:r>
              <a:rPr lang="ru-RU" sz="1800" dirty="0"/>
              <a:t>183. </a:t>
            </a:r>
            <a:endParaRPr lang="ru-RU" sz="1800" dirty="0" smtClean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endParaRPr lang="ru-RU" sz="1800" dirty="0" smtClean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 smtClean="0"/>
              <a:t>Первая позиция означает наивысшую легкость </a:t>
            </a:r>
            <a:r>
              <a:rPr lang="ru-RU" sz="1800" dirty="0"/>
              <a:t>ведения </a:t>
            </a:r>
            <a:r>
              <a:rPr lang="ru-RU" sz="1800" dirty="0" smtClean="0"/>
              <a:t>бизнеса, т.е. показатели </a:t>
            </a:r>
            <a:r>
              <a:rPr lang="ru-RU" sz="1800" dirty="0"/>
              <a:t>нормативно-правовой базы является более благоприятной для </a:t>
            </a:r>
            <a:r>
              <a:rPr lang="ru-RU" sz="1800" dirty="0" smtClean="0"/>
              <a:t>регистрации и </a:t>
            </a:r>
            <a:r>
              <a:rPr lang="ru-RU" sz="1800" dirty="0"/>
              <a:t>работы </a:t>
            </a:r>
            <a:r>
              <a:rPr lang="ru-RU" sz="1800" dirty="0" smtClean="0"/>
              <a:t>фирм. </a:t>
            </a:r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endParaRPr lang="ru-RU" sz="1800" dirty="0" smtClean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 smtClean="0"/>
              <a:t>Данный индекс – средний показатель по 10 разным сферам, с учетом различных аспектов каждой</a:t>
            </a:r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5256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4416" y="4954571"/>
            <a:ext cx="3925550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5214" y="1304229"/>
            <a:ext cx="7851100" cy="978892"/>
          </a:xfrm>
          <a:prstGeom prst="rect">
            <a:avLst/>
          </a:prstGeom>
        </p:spPr>
        <p:txBody>
          <a:bodyPr lIns="80165" tIns="40083" rIns="80165" bIns="40083"/>
          <a:lstStyle/>
          <a:p>
            <a:pPr defTabSz="914388">
              <a:defRPr/>
            </a:pPr>
            <a:r>
              <a:rPr lang="ru-RU" kern="0" dirty="0" smtClean="0">
                <a:solidFill>
                  <a:srgbClr val="F40000"/>
                </a:solidFill>
                <a:latin typeface="+mj-lt"/>
                <a:ea typeface="+mj-ea"/>
                <a:cs typeface="+mj-cs"/>
              </a:rPr>
              <a:t>Параметры оценки отчета </a:t>
            </a:r>
            <a:r>
              <a:rPr lang="en-US" kern="0" dirty="0">
                <a:solidFill>
                  <a:srgbClr val="F40000"/>
                </a:solidFill>
              </a:rPr>
              <a:t>Ease of Doing Business</a:t>
            </a:r>
            <a:r>
              <a:rPr lang="ru-RU" kern="0" dirty="0" smtClean="0">
                <a:solidFill>
                  <a:srgbClr val="F4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2100" kern="0" dirty="0">
              <a:solidFill>
                <a:srgbClr val="F4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232" y="2080766"/>
            <a:ext cx="4361252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/>
              <a:t>Открытие </a:t>
            </a:r>
            <a:r>
              <a:rPr lang="ru-RU" sz="1800" dirty="0" smtClean="0"/>
              <a:t>бизнеса</a:t>
            </a:r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endParaRPr lang="ru-RU" sz="1800" dirty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 smtClean="0"/>
              <a:t>Получение </a:t>
            </a:r>
            <a:r>
              <a:rPr lang="ru-RU" sz="1800" dirty="0"/>
              <a:t>разрешений на </a:t>
            </a:r>
            <a:r>
              <a:rPr lang="ru-RU" sz="1800" dirty="0" smtClean="0"/>
              <a:t>строительство</a:t>
            </a:r>
            <a:endParaRPr lang="ru-RU" sz="1800" dirty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endParaRPr lang="ru-RU" sz="1800" dirty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 smtClean="0"/>
              <a:t>Доступ к электроэнергии</a:t>
            </a:r>
            <a:endParaRPr lang="ru-RU" sz="1800" dirty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endParaRPr lang="ru-RU" sz="1800" dirty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 smtClean="0"/>
              <a:t>Регистрация собственности</a:t>
            </a:r>
            <a:endParaRPr lang="ru-RU" sz="1800" dirty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endParaRPr lang="ru-RU" sz="1800" dirty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 smtClean="0"/>
              <a:t>Простота получени</a:t>
            </a:r>
            <a:r>
              <a:rPr lang="ru-RU" sz="1800" dirty="0"/>
              <a:t>я</a:t>
            </a:r>
            <a:r>
              <a:rPr lang="ru-RU" sz="1800" dirty="0" smtClean="0"/>
              <a:t> кредита</a:t>
            </a:r>
            <a:endParaRPr lang="en-US" sz="1800" dirty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endParaRPr lang="en-US" sz="1800" kern="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2748" y="2080766"/>
            <a:ext cx="4361252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/>
              <a:t>Защита </a:t>
            </a:r>
            <a:r>
              <a:rPr lang="ru-RU" sz="1800" dirty="0" smtClean="0"/>
              <a:t>инвесторов</a:t>
            </a:r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endParaRPr lang="ru-RU" sz="1800" dirty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 smtClean="0"/>
              <a:t>Система налогов</a:t>
            </a:r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endParaRPr lang="ru-RU" sz="1800" dirty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 smtClean="0"/>
              <a:t>Международная торговля</a:t>
            </a:r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endParaRPr lang="ru-RU" sz="1800" dirty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 smtClean="0"/>
              <a:t>Исполнение контрактов</a:t>
            </a:r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endParaRPr lang="ru-RU" sz="1800" dirty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 smtClean="0"/>
              <a:t>Работа с банкротствами</a:t>
            </a:r>
            <a:endParaRPr lang="en-US" sz="1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63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5214" y="1304229"/>
            <a:ext cx="7851100" cy="978892"/>
          </a:xfrm>
          <a:prstGeom prst="rect">
            <a:avLst/>
          </a:prstGeom>
        </p:spPr>
        <p:txBody>
          <a:bodyPr lIns="80165" tIns="40083" rIns="80165" bIns="40083"/>
          <a:lstStyle/>
          <a:p>
            <a:pPr defTabSz="914388">
              <a:defRPr/>
            </a:pPr>
            <a:r>
              <a:rPr lang="ru-RU" kern="0" dirty="0" smtClean="0">
                <a:solidFill>
                  <a:srgbClr val="F40000"/>
                </a:solidFill>
                <a:latin typeface="+mj-lt"/>
                <a:ea typeface="+mj-ea"/>
                <a:cs typeface="+mj-cs"/>
              </a:rPr>
              <a:t>Недостаток </a:t>
            </a:r>
            <a:r>
              <a:rPr lang="ru-RU" kern="0" dirty="0">
                <a:solidFill>
                  <a:srgbClr val="F40000"/>
                </a:solidFill>
                <a:latin typeface="+mj-lt"/>
                <a:ea typeface="+mj-ea"/>
                <a:cs typeface="+mj-cs"/>
              </a:rPr>
              <a:t>информации </a:t>
            </a:r>
            <a:r>
              <a:rPr lang="ru-RU" kern="0" dirty="0" smtClean="0">
                <a:solidFill>
                  <a:srgbClr val="F40000"/>
                </a:solidFill>
                <a:latin typeface="+mj-lt"/>
                <a:ea typeface="+mj-ea"/>
                <a:cs typeface="+mj-cs"/>
              </a:rPr>
              <a:t>повышает </a:t>
            </a:r>
            <a:r>
              <a:rPr lang="ru-RU" kern="0" dirty="0">
                <a:solidFill>
                  <a:srgbClr val="F40000"/>
                </a:solidFill>
                <a:latin typeface="+mj-lt"/>
                <a:ea typeface="+mj-ea"/>
                <a:cs typeface="+mj-cs"/>
              </a:rPr>
              <a:t>риски</a:t>
            </a:r>
          </a:p>
          <a:p>
            <a:pPr defTabSz="914388">
              <a:defRPr/>
            </a:pPr>
            <a:endParaRPr lang="en-US" sz="2100" kern="0" dirty="0">
              <a:solidFill>
                <a:srgbClr val="F4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420888"/>
            <a:ext cx="8136904" cy="3034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88">
              <a:spcBef>
                <a:spcPts val="526"/>
              </a:spcBef>
              <a:buClr>
                <a:srgbClr val="F40000"/>
              </a:buClr>
              <a:defRPr/>
            </a:pPr>
            <a:r>
              <a:rPr lang="ru-RU" sz="1800" dirty="0" smtClean="0"/>
              <a:t>Банки</a:t>
            </a:r>
            <a:r>
              <a:rPr lang="en-US" sz="1800" dirty="0" smtClean="0"/>
              <a:t>:</a:t>
            </a:r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 smtClean="0"/>
              <a:t>повышают процентные ставки</a:t>
            </a:r>
            <a:endParaRPr lang="en-US" sz="1800" dirty="0" smtClean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 smtClean="0"/>
              <a:t>выдают меньше кредитов</a:t>
            </a:r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r>
              <a:rPr lang="ru-RU" sz="1800" dirty="0"/>
              <a:t>и</a:t>
            </a:r>
            <a:r>
              <a:rPr lang="ru-RU" sz="1800" dirty="0" smtClean="0"/>
              <a:t>меют больше дефолтов и проблемных кредитов</a:t>
            </a:r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endParaRPr lang="ru-RU" sz="1800" dirty="0"/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endParaRPr lang="ru-RU" sz="1800" dirty="0" smtClean="0"/>
          </a:p>
          <a:p>
            <a:pPr defTabSz="914388">
              <a:spcBef>
                <a:spcPts val="526"/>
              </a:spcBef>
              <a:buClr>
                <a:srgbClr val="F40000"/>
              </a:buClr>
              <a:defRPr/>
            </a:pPr>
            <a:r>
              <a:rPr lang="ru-RU" sz="1800" dirty="0" smtClean="0"/>
              <a:t>В целом это негативно сказываются на кредитной-банковской сфере страны</a:t>
            </a:r>
          </a:p>
          <a:p>
            <a:pPr marL="392477" indent="-392477" defTabSz="914388">
              <a:spcBef>
                <a:spcPts val="526"/>
              </a:spcBef>
              <a:buClr>
                <a:srgbClr val="F40000"/>
              </a:buClr>
              <a:buFont typeface="Arial" pitchFamily="34" charset="0"/>
              <a:buChar char="•"/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4646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07709" y="980728"/>
            <a:ext cx="7851100" cy="978892"/>
          </a:xfrm>
          <a:prstGeom prst="rect">
            <a:avLst/>
          </a:prstGeom>
        </p:spPr>
        <p:txBody>
          <a:bodyPr lIns="80165" tIns="40083" rIns="80165" bIns="40083"/>
          <a:lstStyle/>
          <a:p>
            <a:pPr defTabSz="914388">
              <a:defRPr/>
            </a:pPr>
            <a:r>
              <a:rPr lang="en-US" kern="0" dirty="0" smtClean="0">
                <a:solidFill>
                  <a:srgbClr val="F40000"/>
                </a:solidFill>
                <a:latin typeface="+mj-lt"/>
                <a:ea typeface="+mj-ea"/>
                <a:cs typeface="+mj-cs"/>
              </a:rPr>
              <a:t>Ease of Doing Business Rank</a:t>
            </a:r>
            <a:endParaRPr lang="en-US" sz="2100" kern="0" dirty="0">
              <a:solidFill>
                <a:srgbClr val="F4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528462"/>
              </p:ext>
            </p:extLst>
          </p:nvPr>
        </p:nvGraphicFramePr>
        <p:xfrm>
          <a:off x="620411" y="1533892"/>
          <a:ext cx="8136904" cy="511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-65020" y="1331770"/>
            <a:ext cx="1187624" cy="41118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Сложно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5020" y="5467286"/>
            <a:ext cx="1112470" cy="41118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Просто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1215" y="2053618"/>
            <a:ext cx="0" cy="34136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5"/>
          <p:cNvSpPr txBox="1">
            <a:spLocks noChangeArrowheads="1"/>
          </p:cNvSpPr>
          <p:nvPr/>
        </p:nvSpPr>
        <p:spPr bwMode="auto">
          <a:xfrm>
            <a:off x="620411" y="6577618"/>
            <a:ext cx="6554783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marL="0" lvl="1" defTabSz="914388"/>
            <a:r>
              <a:rPr lang="en-GB" sz="1400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http://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www.doingbusiness.org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88516" y="1005945"/>
            <a:ext cx="7851100" cy="978892"/>
          </a:xfrm>
          <a:prstGeom prst="rect">
            <a:avLst/>
          </a:prstGeom>
        </p:spPr>
        <p:txBody>
          <a:bodyPr lIns="80165" tIns="40083" rIns="80165" bIns="40083"/>
          <a:lstStyle/>
          <a:p>
            <a:pPr defTabSz="914388">
              <a:defRPr/>
            </a:pPr>
            <a:r>
              <a:rPr lang="en-US" sz="2100" kern="0" dirty="0" smtClean="0">
                <a:solidFill>
                  <a:srgbClr val="F40000"/>
                </a:solidFill>
                <a:latin typeface="+mj-lt"/>
                <a:ea typeface="+mj-ea"/>
                <a:cs typeface="+mj-cs"/>
              </a:rPr>
              <a:t>IFC: Ease of doing business</a:t>
            </a:r>
            <a:endParaRPr lang="en-US" sz="2100" kern="0" dirty="0">
              <a:solidFill>
                <a:srgbClr val="F4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8A6C-76CF-454E-8D2F-D1E3F03BC6D6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260853"/>
              </p:ext>
            </p:extLst>
          </p:nvPr>
        </p:nvGraphicFramePr>
        <p:xfrm>
          <a:off x="323528" y="1818961"/>
          <a:ext cx="85689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635896" y="1793675"/>
            <a:ext cx="576064" cy="285946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25"/>
          <p:cNvSpPr txBox="1">
            <a:spLocks noChangeArrowheads="1"/>
          </p:cNvSpPr>
          <p:nvPr/>
        </p:nvSpPr>
        <p:spPr bwMode="auto">
          <a:xfrm>
            <a:off x="620411" y="6577618"/>
            <a:ext cx="6554783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marL="0" lvl="1" defTabSz="914388"/>
            <a:r>
              <a:rPr lang="en-GB" sz="1400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http://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www.doingbusiness.org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517371"/>
              </p:ext>
            </p:extLst>
          </p:nvPr>
        </p:nvGraphicFramePr>
        <p:xfrm>
          <a:off x="391862" y="1619673"/>
          <a:ext cx="8244408" cy="495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88516" y="1005945"/>
            <a:ext cx="7851100" cy="978892"/>
          </a:xfrm>
          <a:prstGeom prst="rect">
            <a:avLst/>
          </a:prstGeom>
        </p:spPr>
        <p:txBody>
          <a:bodyPr lIns="80165" tIns="40083" rIns="80165" bIns="40083"/>
          <a:lstStyle/>
          <a:p>
            <a:pPr defTabSz="914388">
              <a:defRPr/>
            </a:pPr>
            <a:r>
              <a:rPr lang="ru-RU" sz="2100" kern="0" dirty="0" smtClean="0">
                <a:solidFill>
                  <a:srgbClr val="F40000"/>
                </a:solidFill>
                <a:latin typeface="+mj-lt"/>
                <a:ea typeface="+mj-ea"/>
                <a:cs typeface="+mj-cs"/>
              </a:rPr>
              <a:t>Сравнение рейтинга 2011 и 2012</a:t>
            </a:r>
            <a:endParaRPr lang="en-US" sz="2100" kern="0" dirty="0">
              <a:solidFill>
                <a:srgbClr val="F4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125"/>
          <p:cNvSpPr txBox="1">
            <a:spLocks noChangeArrowheads="1"/>
          </p:cNvSpPr>
          <p:nvPr/>
        </p:nvSpPr>
        <p:spPr bwMode="auto">
          <a:xfrm>
            <a:off x="620411" y="6577618"/>
            <a:ext cx="6554783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marL="0" lvl="1" defTabSz="914388"/>
            <a:r>
              <a:rPr lang="en-GB" sz="1400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http://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www.doingbusiness.org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48064" y="2232626"/>
            <a:ext cx="637166" cy="37264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76900" y="2204864"/>
            <a:ext cx="637166" cy="64438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59632" y="2925624"/>
            <a:ext cx="637166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96798" y="2389248"/>
            <a:ext cx="637166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533964" y="1957200"/>
            <a:ext cx="637166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046520" y="2709600"/>
            <a:ext cx="637166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510898" y="2551952"/>
            <a:ext cx="637166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023938"/>
            <a:ext cx="8342313" cy="444500"/>
          </a:xfrm>
        </p:spPr>
        <p:txBody>
          <a:bodyPr/>
          <a:lstStyle/>
          <a:p>
            <a:pPr eaLnBrk="1" hangingPunct="1"/>
            <a:r>
              <a:rPr lang="ru-RU" dirty="0" smtClean="0"/>
              <a:t>Как может кредитиное бюро улучшить рейтинг?</a:t>
            </a:r>
            <a:endParaRPr lang="en-GB" sz="4000" dirty="0" smtClean="0"/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519113" y="1772816"/>
            <a:ext cx="8228012" cy="503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79388" indent="-179388">
              <a:lnSpc>
                <a:spcPts val="2300"/>
              </a:lnSpc>
              <a:buClr>
                <a:schemeClr val="accent2"/>
              </a:buClr>
            </a:pPr>
            <a:r>
              <a:rPr lang="ru-RU" altLang="de-DE" sz="2000" dirty="0" smtClean="0">
                <a:solidFill>
                  <a:srgbClr val="000000"/>
                </a:solidFill>
                <a:latin typeface="Calibri" pitchFamily="34" charset="0"/>
              </a:rPr>
              <a:t>Активный обмен кредитной информацией обеспечит:</a:t>
            </a:r>
            <a:endParaRPr lang="ru-RU" altLang="de-DE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179388" indent="-179388">
              <a:lnSpc>
                <a:spcPts val="23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ru-RU" altLang="de-DE" sz="2000" dirty="0" smtClean="0">
              <a:latin typeface="Calibri" pitchFamily="34" charset="0"/>
            </a:endParaRPr>
          </a:p>
          <a:p>
            <a:pPr marL="179388" indent="-179388">
              <a:lnSpc>
                <a:spcPts val="23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de-DE" sz="2000" dirty="0" smtClean="0">
                <a:latin typeface="Calibri" pitchFamily="34" charset="0"/>
              </a:rPr>
              <a:t>Увеличение объем кредитования, что стимулирует потребительский спрос</a:t>
            </a:r>
          </a:p>
          <a:p>
            <a:pPr marL="179388" indent="-179388">
              <a:lnSpc>
                <a:spcPts val="23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ru-RU" altLang="de-DE" sz="2000" dirty="0" smtClean="0">
              <a:latin typeface="Calibri" pitchFamily="34" charset="0"/>
            </a:endParaRPr>
          </a:p>
          <a:p>
            <a:pPr marL="179388" indent="-179388">
              <a:lnSpc>
                <a:spcPts val="23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de-DE" sz="2000" dirty="0" smtClean="0">
                <a:solidFill>
                  <a:srgbClr val="000000"/>
                </a:solidFill>
                <a:latin typeface="Calibri" pitchFamily="34" charset="0"/>
              </a:rPr>
              <a:t>Уменьшение проблемных кредитов и дефолтов, что снижает потери </a:t>
            </a:r>
          </a:p>
          <a:p>
            <a:pPr marL="179388" indent="-179388">
              <a:lnSpc>
                <a:spcPts val="23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ru-RU" altLang="de-DE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79388" indent="-179388">
              <a:lnSpc>
                <a:spcPts val="23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de-DE" sz="2000" dirty="0" smtClean="0">
                <a:solidFill>
                  <a:srgbClr val="000000"/>
                </a:solidFill>
                <a:latin typeface="Calibri" pitchFamily="34" charset="0"/>
              </a:rPr>
              <a:t>Доступ к финансам для более широких кругов населения, что стимулирует малый и средний бизнес</a:t>
            </a:r>
            <a:endParaRPr lang="ru-RU" altLang="de-DE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538163" lvl="1" indent="-1778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</a:pPr>
            <a:endParaRPr lang="ru-RU" sz="2000" dirty="0">
              <a:latin typeface="Calibri" pitchFamily="34" charset="0"/>
            </a:endParaRPr>
          </a:p>
          <a:p>
            <a:pPr marL="538163" lvl="1" indent="-1778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</a:pPr>
            <a:endParaRPr lang="ru-RU" sz="2000" dirty="0">
              <a:latin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71398" y="5013176"/>
            <a:ext cx="6301793" cy="544314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2" tIns="45711" rIns="91422" bIns="45711" anchor="ctr"/>
          <a:lstStyle/>
          <a:p>
            <a:pPr algn="ctr" defTabSz="871538">
              <a:defRPr/>
            </a:pPr>
            <a:r>
              <a:rPr lang="ru-RU" sz="2400" b="1" dirty="0" smtClean="0">
                <a:latin typeface="Calibri" pitchFamily="34" charset="0"/>
                <a:cs typeface="Arial" charset="0"/>
              </a:rPr>
              <a:t>Общий рост экономики страны</a:t>
            </a:r>
            <a:endParaRPr lang="en-GB" sz="2400" b="1" dirty="0">
              <a:latin typeface="Calibri" pitchFamily="34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71398" y="6149429"/>
            <a:ext cx="6301793" cy="544314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22" tIns="45711" rIns="91422" bIns="45711" anchor="ctr"/>
          <a:lstStyle/>
          <a:p>
            <a:pPr algn="ctr" defTabSz="871538">
              <a:defRPr/>
            </a:pPr>
            <a:r>
              <a:rPr lang="ru-RU" sz="2400" b="1" dirty="0" smtClean="0">
                <a:latin typeface="Calibri" pitchFamily="34" charset="0"/>
                <a:cs typeface="Arial" charset="0"/>
              </a:rPr>
              <a:t>Улучшение рейтинга страны</a:t>
            </a:r>
            <a:endParaRPr lang="en-GB" sz="2400" b="1" dirty="0">
              <a:latin typeface="Calibri" pitchFamily="34" charset="0"/>
              <a:cs typeface="Arial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06270" y="5661248"/>
            <a:ext cx="432048" cy="36004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53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58775" y="980727"/>
            <a:ext cx="6661497" cy="1872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latin typeface="+mn-lt"/>
                <a:ea typeface="Verdana" pitchFamily="34" charset="0"/>
                <a:cs typeface="Verdana" pitchFamily="34" charset="0"/>
              </a:rPr>
              <a:t>Алексей </a:t>
            </a:r>
            <a:r>
              <a:rPr lang="ru-RU" b="1" dirty="0" smtClean="0">
                <a:latin typeface="+mn-lt"/>
                <a:ea typeface="Verdana" pitchFamily="34" charset="0"/>
                <a:cs typeface="Verdana" pitchFamily="34" charset="0"/>
              </a:rPr>
              <a:t>Стаценко</a:t>
            </a:r>
            <a:r>
              <a:rPr lang="is-IS" b="1" dirty="0" smtClean="0">
                <a:latin typeface="+mn-lt"/>
                <a:ea typeface="Verdana" pitchFamily="34" charset="0"/>
                <a:cs typeface="Verdana" pitchFamily="34" charset="0"/>
              </a:rPr>
              <a:t>, </a:t>
            </a:r>
            <a:endParaRPr lang="ru-RU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r>
              <a:rPr lang="en-US" b="1" dirty="0" smtClean="0">
                <a:latin typeface="+mn-lt"/>
                <a:ea typeface="Verdana" pitchFamily="34" charset="0"/>
                <a:cs typeface="Verdana" pitchFamily="34" charset="0"/>
              </a:rPr>
              <a:t>Creditinfo Solutions</a:t>
            </a:r>
            <a:endParaRPr lang="ru-RU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r>
              <a:rPr lang="ru-RU" sz="2000" b="1" dirty="0" smtClean="0">
                <a:latin typeface="+mn-lt"/>
                <a:ea typeface="Verdana" pitchFamily="34" charset="0"/>
                <a:cs typeface="Verdana" pitchFamily="34" charset="0"/>
              </a:rPr>
              <a:t>Менеджер </a:t>
            </a:r>
            <a:r>
              <a:rPr lang="ru-RU" sz="2000" b="1" dirty="0">
                <a:latin typeface="+mn-lt"/>
                <a:ea typeface="Verdana" pitchFamily="34" charset="0"/>
                <a:cs typeface="Verdana" pitchFamily="34" charset="0"/>
              </a:rPr>
              <a:t>по работе с ключевым </a:t>
            </a:r>
            <a:r>
              <a:rPr lang="ru-RU" sz="2000" b="1" dirty="0" smtClean="0">
                <a:latin typeface="+mn-lt"/>
                <a:ea typeface="Verdana" pitchFamily="34" charset="0"/>
                <a:cs typeface="Verdana" pitchFamily="34" charset="0"/>
              </a:rPr>
              <a:t>клиентами</a:t>
            </a:r>
            <a:endParaRPr lang="en-US" sz="20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endParaRPr lang="ru-RU" sz="20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endParaRPr lang="cs-CZ" sz="700" dirty="0" smtClean="0">
              <a:latin typeface="Verdana" pitchFamily="34" charset="0"/>
            </a:endParaRPr>
          </a:p>
          <a:p>
            <a:r>
              <a:rPr lang="cs-CZ" sz="1400" dirty="0"/>
              <a:t>Tel.:   +420 236 080 400</a:t>
            </a:r>
            <a:br>
              <a:rPr lang="cs-CZ" sz="1400" dirty="0"/>
            </a:br>
            <a:r>
              <a:rPr lang="cs-CZ" sz="1400" dirty="0"/>
              <a:t>Mob.: +420 731 126 290</a:t>
            </a:r>
            <a:br>
              <a:rPr lang="cs-CZ" sz="1400" dirty="0"/>
            </a:br>
            <a:r>
              <a:rPr lang="en-US" sz="1400" dirty="0" smtClean="0"/>
              <a:t>Email</a:t>
            </a:r>
            <a:r>
              <a:rPr lang="en-US" sz="1400" dirty="0"/>
              <a:t>: </a:t>
            </a:r>
            <a:r>
              <a:rPr lang="cs-CZ" sz="1400" u="sng" dirty="0" smtClean="0">
                <a:hlinkClick r:id="rId3"/>
              </a:rPr>
              <a:t>a.statsenko@creditinfosolutions.com</a:t>
            </a:r>
            <a:endParaRPr lang="en-US" sz="1400" u="sng" dirty="0" smtClean="0"/>
          </a:p>
        </p:txBody>
      </p:sp>
      <p:pic>
        <p:nvPicPr>
          <p:cNvPr id="1026" name="Picture 2" descr="http://m2.licdn.com/media/p/1/000/00d/317/1ad481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07" y="1252363"/>
            <a:ext cx="1600573" cy="16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57696" y="3284984"/>
            <a:ext cx="835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5F5F5F"/>
                </a:solidFill>
              </a:defRPr>
            </a:lvl1pPr>
          </a:lstStyle>
          <a:p>
            <a:r>
              <a:rPr lang="ru-RU" dirty="0"/>
              <a:t>Резюме</a:t>
            </a:r>
            <a:r>
              <a:rPr lang="en-GB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0" dirty="0"/>
              <a:t>Работает в </a:t>
            </a:r>
            <a:r>
              <a:rPr lang="en-US" b="0" dirty="0"/>
              <a:t>Creditinfo Solutions, </a:t>
            </a:r>
            <a:r>
              <a:rPr lang="ru-RU" b="0" dirty="0"/>
              <a:t>Прага, Чешская Республика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0" dirty="0"/>
              <a:t>Менеджер по работе с ключевым клиентами в странах СНГ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0" dirty="0" smtClean="0"/>
              <a:t>Отвечает за работу с кредитными </a:t>
            </a:r>
            <a:r>
              <a:rPr lang="ru-RU" b="0" dirty="0"/>
              <a:t>бюро, </a:t>
            </a:r>
            <a:r>
              <a:rPr lang="ru-RU" b="0" dirty="0" smtClean="0"/>
              <a:t>банками, </a:t>
            </a:r>
            <a:r>
              <a:rPr lang="ru-RU" b="0" dirty="0" err="1" smtClean="0"/>
              <a:t>микрофинансовыми</a:t>
            </a:r>
            <a:r>
              <a:rPr lang="ru-RU" b="0" dirty="0" smtClean="0"/>
              <a:t> организациями</a:t>
            </a:r>
            <a:endParaRPr lang="en-GB" b="0" dirty="0"/>
          </a:p>
        </p:txBody>
      </p:sp>
      <p:pic>
        <p:nvPicPr>
          <p:cNvPr id="10" name="Picture 9" descr="5-praha-panora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216" y="4608423"/>
            <a:ext cx="8787560" cy="21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85722" y="2285992"/>
            <a:ext cx="52720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Спасибо за внимание</a:t>
            </a:r>
            <a:r>
              <a:rPr lang="cs-CZ" sz="2800" b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85719" y="3215256"/>
            <a:ext cx="8858281" cy="9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>
              <a:defRPr/>
            </a:pPr>
            <a:endParaRPr lang="en-US" sz="1800" b="1" dirty="0" smtClean="0">
              <a:latin typeface="+mn-lt"/>
            </a:endParaRPr>
          </a:p>
          <a:p>
            <a:pPr>
              <a:defRPr/>
            </a:pPr>
            <a:endParaRPr lang="en-US" sz="1800" b="1" dirty="0" smtClean="0">
              <a:latin typeface="+mn-lt"/>
            </a:endParaRPr>
          </a:p>
          <a:p>
            <a:pPr>
              <a:defRPr/>
            </a:pPr>
            <a:r>
              <a:rPr lang="en-US" sz="1800" b="1" dirty="0" smtClean="0">
                <a:latin typeface="+mn-lt"/>
              </a:rPr>
              <a:t/>
            </a:r>
            <a:br>
              <a:rPr lang="en-US" sz="1800" b="1" dirty="0" smtClean="0">
                <a:latin typeface="+mn-lt"/>
              </a:rPr>
            </a:br>
            <a:endParaRPr lang="en-US" sz="1800" b="1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722" y="3431068"/>
            <a:ext cx="3834755" cy="122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55" tIns="40078" rIns="80155" bIns="40078" anchor="ctr"/>
          <a:lstStyle/>
          <a:p>
            <a:pPr>
              <a:defRPr/>
            </a:pPr>
            <a:endParaRPr lang="en-US" sz="1400" b="1" dirty="0" smtClean="0">
              <a:solidFill>
                <a:srgbClr val="990033"/>
              </a:solidFill>
              <a:latin typeface="+mn-lt"/>
            </a:endParaRPr>
          </a:p>
          <a:p>
            <a:pPr>
              <a:defRPr/>
            </a:pPr>
            <a:endParaRPr lang="en-US" sz="1400" b="1" dirty="0" smtClean="0">
              <a:solidFill>
                <a:srgbClr val="990033"/>
              </a:solidFill>
              <a:latin typeface="+mn-lt"/>
            </a:endParaRPr>
          </a:p>
          <a:p>
            <a:pPr>
              <a:defRPr/>
            </a:pPr>
            <a:endParaRPr lang="cs-CZ" sz="1600" b="1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CREDITINFO 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cs-CZ" sz="1600" b="1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cs-CZ" sz="1600" b="1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851100" cy="978892"/>
          </a:xfrm>
        </p:spPr>
        <p:txBody>
          <a:bodyPr/>
          <a:lstStyle/>
          <a:p>
            <a:r>
              <a:rPr lang="ru-RU" dirty="0" smtClean="0"/>
              <a:t>Корпоративная структура</a:t>
            </a:r>
            <a:br>
              <a:rPr lang="ru-RU" dirty="0" smtClean="0"/>
            </a:br>
            <a:endParaRPr lang="lt-L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83768" y="6165304"/>
            <a:ext cx="8955185" cy="83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0000"/>
              </a:buClr>
              <a:buFont typeface="Times" pitchFamily="1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0000"/>
              </a:buClr>
              <a:buFont typeface="Times" pitchFamily="1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0000"/>
              </a:buClr>
              <a:buFont typeface="Times" pitchFamily="1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0000"/>
              </a:buClr>
              <a:buFont typeface="Times" pitchFamily="1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0000"/>
              </a:buClr>
              <a:buFont typeface="Times" pitchFamily="1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0000"/>
              </a:buClr>
              <a:buFont typeface="Times" pitchFamily="1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0000"/>
              </a:buClr>
              <a:buFont typeface="Times" pitchFamily="1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0000"/>
              </a:buClr>
              <a:buFont typeface="Times" pitchFamily="1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0000"/>
              </a:buClr>
              <a:buFont typeface="Times" pitchFamily="1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ü"/>
            </a:pPr>
            <a:endParaRPr lang="en-US" dirty="0">
              <a:ea typeface="ＭＳ Ｐゴシック" pitchFamily="34" charset="-128"/>
            </a:endParaRPr>
          </a:p>
          <a:p>
            <a:pPr>
              <a:spcBef>
                <a:spcPts val="526"/>
              </a:spcBef>
              <a:spcAft>
                <a:spcPts val="526"/>
              </a:spcAft>
              <a:buFont typeface="Wingdings" pitchFamily="2" charset="2"/>
              <a:buChar char="ü"/>
            </a:pPr>
            <a:r>
              <a:rPr lang="en-US" dirty="0" smtClean="0">
                <a:ea typeface="ＭＳ Ｐゴシック" pitchFamily="34" charset="-128"/>
              </a:rPr>
              <a:t>13 </a:t>
            </a:r>
            <a:r>
              <a:rPr lang="ru-RU" dirty="0" smtClean="0">
                <a:ea typeface="ＭＳ Ｐゴシック" pitchFamily="34" charset="-128"/>
              </a:rPr>
              <a:t>подразделений в </a:t>
            </a:r>
            <a:r>
              <a:rPr lang="en-US" dirty="0" smtClean="0">
                <a:ea typeface="ＭＳ Ｐゴシック" pitchFamily="34" charset="-128"/>
              </a:rPr>
              <a:t>12 </a:t>
            </a:r>
            <a:r>
              <a:rPr lang="ru-RU" dirty="0" smtClean="0">
                <a:ea typeface="ＭＳ Ｐゴシック" pitchFamily="34" charset="-128"/>
              </a:rPr>
              <a:t>странах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ru-RU" dirty="0" smtClean="0">
                <a:ea typeface="ＭＳ Ｐゴシック" pitchFamily="34" charset="-128"/>
              </a:rPr>
              <a:t>около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250 </a:t>
            </a:r>
            <a:r>
              <a:rPr lang="ru-RU" dirty="0" smtClean="0">
                <a:ea typeface="ＭＳ Ｐゴシック" pitchFamily="34" charset="-128"/>
              </a:rPr>
              <a:t>сотрудников</a:t>
            </a:r>
            <a:endParaRPr lang="en-US" dirty="0">
              <a:ea typeface="ＭＳ Ｐゴシック" pitchFamily="34" charset="-12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248623"/>
              </p:ext>
            </p:extLst>
          </p:nvPr>
        </p:nvGraphicFramePr>
        <p:xfrm>
          <a:off x="1331640" y="1340768"/>
          <a:ext cx="7317400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5" imgW="7467644" imgH="4190989" progId="Excel.Sheet.8">
                  <p:embed/>
                </p:oleObj>
              </mc:Choice>
              <mc:Fallback>
                <p:oleObj name="Worksheet" r:id="rId5" imgW="7467644" imgH="419098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1340768"/>
                        <a:ext cx="7317400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7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a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32743" t="9051"/>
          <a:stretch>
            <a:fillRect/>
          </a:stretch>
        </p:blipFill>
        <p:spPr>
          <a:xfrm>
            <a:off x="2483768" y="2132856"/>
            <a:ext cx="6099501" cy="4032448"/>
          </a:xfrm>
          <a:prstGeom prst="rect">
            <a:avLst/>
          </a:prstGeom>
        </p:spPr>
      </p:pic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7851100" cy="468587"/>
          </a:xfrm>
        </p:spPr>
        <p:txBody>
          <a:bodyPr/>
          <a:lstStyle/>
          <a:p>
            <a:r>
              <a:rPr lang="en-US" dirty="0" smtClean="0"/>
              <a:t>Creditinfo</a:t>
            </a:r>
            <a:r>
              <a:rPr lang="cs-CZ" dirty="0" smtClean="0"/>
              <a:t> </a:t>
            </a:r>
            <a:r>
              <a:rPr lang="ru-RU" dirty="0" smtClean="0"/>
              <a:t>работает в следующих странах</a:t>
            </a:r>
            <a:endParaRPr lang="en-US" dirty="0"/>
          </a:p>
        </p:txBody>
      </p:sp>
      <p:sp>
        <p:nvSpPr>
          <p:cNvPr id="64" name="Content Placeholder 63"/>
          <p:cNvSpPr>
            <a:spLocks noGrp="1"/>
          </p:cNvSpPr>
          <p:nvPr>
            <p:ph idx="1"/>
          </p:nvPr>
        </p:nvSpPr>
        <p:spPr>
          <a:xfrm>
            <a:off x="467544" y="1772816"/>
            <a:ext cx="7851100" cy="4104456"/>
          </a:xfrm>
        </p:spPr>
        <p:txBody>
          <a:bodyPr/>
          <a:lstStyle/>
          <a:p>
            <a:pPr marL="520519" indent="-279744" defTabSz="1042430" eaLnBrk="0" hangingPunct="0">
              <a:lnSpc>
                <a:spcPct val="90000"/>
              </a:lnSpc>
              <a:buSzPct val="90000"/>
              <a:buFont typeface="Times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Чешская Республика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20519" indent="-279744" defTabSz="1042430" eaLnBrk="0" hangingPunct="0">
              <a:lnSpc>
                <a:spcPct val="90000"/>
              </a:lnSpc>
              <a:buSzPct val="90000"/>
              <a:buFont typeface="Times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Мальта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20519" indent="-279744" defTabSz="1042430" eaLnBrk="0" hangingPunct="0">
              <a:lnSpc>
                <a:spcPct val="90000"/>
              </a:lnSpc>
              <a:buSzPct val="90000"/>
              <a:buFont typeface="Times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Грузия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20519" indent="-279744" defTabSz="1042430" eaLnBrk="0" hangingPunct="0">
              <a:lnSpc>
                <a:spcPct val="90000"/>
              </a:lnSpc>
              <a:buSzPct val="90000"/>
              <a:buFont typeface="Times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Румыния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20519" indent="-279744" defTabSz="1042430" eaLnBrk="0" hangingPunct="0">
              <a:lnSpc>
                <a:spcPct val="90000"/>
              </a:lnSpc>
              <a:buSzPct val="90000"/>
              <a:buFont typeface="Times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Казахстан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20519" indent="-279744" defTabSz="1042430" eaLnBrk="0" hangingPunct="0">
              <a:lnSpc>
                <a:spcPct val="90000"/>
              </a:lnSpc>
              <a:buSzPct val="90000"/>
              <a:buFont typeface="Times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Словакия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20519" indent="-279744" defTabSz="1042430" eaLnBrk="0" hangingPunct="0">
              <a:lnSpc>
                <a:spcPct val="90000"/>
              </a:lnSpc>
              <a:buSzPct val="90000"/>
              <a:buFont typeface="Times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Литва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20519" indent="-279744" defTabSz="1042430" eaLnBrk="0" hangingPunct="0">
              <a:lnSpc>
                <a:spcPct val="90000"/>
              </a:lnSpc>
              <a:buSzPct val="90000"/>
              <a:buFont typeface="Times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Украина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20519" indent="-279744" defTabSz="1042430" eaLnBrk="0" hangingPunct="0">
              <a:lnSpc>
                <a:spcPct val="90000"/>
              </a:lnSpc>
              <a:buSzPct val="90000"/>
              <a:buFont typeface="Times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Латвия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20519" indent="-279744" defTabSz="1042430" eaLnBrk="0" hangingPunct="0">
              <a:lnSpc>
                <a:spcPct val="90000"/>
              </a:lnSpc>
              <a:buSzPct val="90000"/>
              <a:buFont typeface="Times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Исландия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20519" indent="-279744" defTabSz="1042430" eaLnBrk="0" hangingPunct="0">
              <a:lnSpc>
                <a:spcPct val="90000"/>
              </a:lnSpc>
              <a:buSzPct val="90000"/>
              <a:buFont typeface="Times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Ямайка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67544" y="1701544"/>
            <a:ext cx="8136904" cy="4767778"/>
          </a:xfrm>
          <a:prstGeom prst="roundRect">
            <a:avLst>
              <a:gd name="adj" fmla="val 5328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49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91" y="1081100"/>
            <a:ext cx="8357761" cy="416029"/>
          </a:xfrm>
        </p:spPr>
        <p:txBody>
          <a:bodyPr/>
          <a:lstStyle/>
          <a:p>
            <a:pPr>
              <a:defRPr/>
            </a:pPr>
            <a:r>
              <a:rPr lang="ru-RU" sz="2500" dirty="0" smtClean="0">
                <a:solidFill>
                  <a:srgbClr val="FF0000"/>
                </a:solidFill>
              </a:rPr>
              <a:t>Глубокое понимание бизнеса кредитных бюро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9689" y="1876113"/>
            <a:ext cx="2998546" cy="2292300"/>
            <a:chOff x="4247892" y="50528"/>
            <a:chExt cx="2855844" cy="1798678"/>
          </a:xfrm>
          <a:solidFill>
            <a:schemeClr val="bg1">
              <a:lumMod val="90000"/>
            </a:schemeClr>
          </a:solidFill>
        </p:grpSpPr>
        <p:sp>
          <p:nvSpPr>
            <p:cNvPr id="7" name="Hexagon 6"/>
            <p:cNvSpPr/>
            <p:nvPr/>
          </p:nvSpPr>
          <p:spPr>
            <a:xfrm rot="5400000">
              <a:off x="4776475" y="-478055"/>
              <a:ext cx="1798678" cy="285584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63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/>
            <p:nvPr/>
          </p:nvSpPr>
          <p:spPr>
            <a:xfrm>
              <a:off x="4534636" y="350308"/>
              <a:ext cx="2191771" cy="1199118"/>
            </a:xfrm>
            <a:prstGeom prst="rect">
              <a:avLst/>
            </a:prstGeom>
            <a:noFill/>
            <a:ln w="63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marL="0" lvl="1" algn="ctr"/>
              <a:r>
                <a:rPr lang="ru-RU" sz="1800" b="1" dirty="0" smtClean="0">
                  <a:solidFill>
                    <a:srgbClr val="FF0000"/>
                  </a:solidFill>
                </a:rPr>
                <a:t>Единственный инвестор</a:t>
              </a:r>
            </a:p>
            <a:p>
              <a:pPr marL="0" lvl="1" algn="ctr"/>
              <a:r>
                <a:rPr lang="ru-RU" sz="1800" dirty="0" smtClean="0">
                  <a:solidFill>
                    <a:schemeClr val="tx1"/>
                  </a:solidFill>
                </a:rPr>
                <a:t>Литва</a:t>
              </a:r>
              <a:r>
                <a:rPr lang="en-US" sz="1800" dirty="0" smtClean="0">
                  <a:solidFill>
                    <a:schemeClr val="tx1"/>
                  </a:solidFill>
                </a:rPr>
                <a:t>, </a:t>
              </a:r>
              <a:r>
                <a:rPr lang="ru-RU" sz="1800" dirty="0" smtClean="0">
                  <a:solidFill>
                    <a:schemeClr val="tx1"/>
                  </a:solidFill>
                </a:rPr>
                <a:t>Исландия</a:t>
              </a:r>
              <a:r>
                <a:rPr lang="en-US" sz="1800" dirty="0" smtClean="0">
                  <a:solidFill>
                    <a:schemeClr val="tx1"/>
                  </a:solidFill>
                </a:rPr>
                <a:t>, </a:t>
              </a:r>
              <a:r>
                <a:rPr lang="ru-RU" sz="1800" dirty="0" smtClean="0">
                  <a:solidFill>
                    <a:schemeClr val="tx1"/>
                  </a:solidFill>
                </a:rPr>
                <a:t>Мальта</a:t>
              </a:r>
              <a:r>
                <a:rPr lang="en-US" sz="1800" dirty="0" smtClean="0">
                  <a:solidFill>
                    <a:schemeClr val="tx1"/>
                  </a:solidFill>
                </a:rPr>
                <a:t>…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6075817" y="1844831"/>
            <a:ext cx="2998546" cy="2292300"/>
            <a:chOff x="4247892" y="50528"/>
            <a:chExt cx="2855844" cy="1798678"/>
          </a:xfrm>
          <a:solidFill>
            <a:schemeClr val="bg1">
              <a:lumMod val="90000"/>
            </a:schemeClr>
          </a:solidFill>
        </p:grpSpPr>
        <p:sp>
          <p:nvSpPr>
            <p:cNvPr id="10" name="Hexagon 9"/>
            <p:cNvSpPr/>
            <p:nvPr/>
          </p:nvSpPr>
          <p:spPr>
            <a:xfrm rot="5400000">
              <a:off x="4776475" y="-478055"/>
              <a:ext cx="1798678" cy="285584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63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exagon 4"/>
            <p:cNvSpPr/>
            <p:nvPr/>
          </p:nvSpPr>
          <p:spPr>
            <a:xfrm>
              <a:off x="4436702" y="366074"/>
              <a:ext cx="2555778" cy="1199118"/>
            </a:xfrm>
            <a:prstGeom prst="rect">
              <a:avLst/>
            </a:prstGeom>
            <a:noFill/>
            <a:ln w="63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marL="0" lvl="1" algn="ctr"/>
              <a:r>
                <a:rPr lang="ru-RU" sz="1800" b="1" dirty="0" smtClean="0">
                  <a:solidFill>
                    <a:srgbClr val="FF0000"/>
                  </a:solidFill>
                </a:rPr>
                <a:t>Миноритарная доля совместно с банками</a:t>
              </a:r>
              <a:endParaRPr lang="en-US" sz="1800" b="1" dirty="0">
                <a:solidFill>
                  <a:schemeClr val="tx1"/>
                </a:solidFill>
              </a:endParaRPr>
            </a:p>
            <a:p>
              <a:pPr marL="0" lvl="1" algn="ctr"/>
              <a:r>
                <a:rPr lang="en-US" sz="1800" dirty="0">
                  <a:solidFill>
                    <a:schemeClr val="tx1"/>
                  </a:solidFill>
                </a:rPr>
                <a:t> </a:t>
              </a:r>
              <a:r>
                <a:rPr lang="ru-RU" sz="1800" dirty="0" smtClean="0">
                  <a:solidFill>
                    <a:schemeClr val="tx1"/>
                  </a:solidFill>
                </a:rPr>
                <a:t>Казахстан</a:t>
              </a:r>
              <a:r>
                <a:rPr lang="en-US" sz="1800" dirty="0" smtClean="0">
                  <a:solidFill>
                    <a:schemeClr val="tx1"/>
                  </a:solidFill>
                </a:rPr>
                <a:t>,</a:t>
              </a:r>
              <a:r>
                <a:rPr lang="ru-RU" sz="1800" dirty="0" smtClean="0">
                  <a:solidFill>
                    <a:schemeClr val="tx1"/>
                  </a:solidFill>
                </a:rPr>
                <a:t> Грузия, </a:t>
              </a:r>
              <a:r>
                <a:rPr lang="en-US" sz="1800" dirty="0" smtClean="0">
                  <a:solidFill>
                    <a:schemeClr val="tx1"/>
                  </a:solidFill>
                </a:rPr>
                <a:t> </a:t>
              </a:r>
              <a:r>
                <a:rPr lang="ru-RU" sz="1800" dirty="0" smtClean="0">
                  <a:solidFill>
                    <a:schemeClr val="tx1"/>
                  </a:solidFill>
                </a:rPr>
                <a:t>Украина</a:t>
              </a:r>
              <a:r>
                <a:rPr lang="de-DE" sz="1800" dirty="0" smtClean="0">
                  <a:solidFill>
                    <a:schemeClr val="tx1"/>
                  </a:solidFill>
                </a:rPr>
                <a:t>..</a:t>
              </a:r>
              <a:endParaRPr lang="de-DE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3053564" y="1876113"/>
            <a:ext cx="2998546" cy="2292300"/>
            <a:chOff x="4021780" y="101756"/>
            <a:chExt cx="2855844" cy="1798678"/>
          </a:xfrm>
          <a:solidFill>
            <a:schemeClr val="bg1">
              <a:lumMod val="90000"/>
            </a:schemeClr>
          </a:solidFill>
        </p:grpSpPr>
        <p:sp>
          <p:nvSpPr>
            <p:cNvPr id="13" name="Hexagon 12"/>
            <p:cNvSpPr/>
            <p:nvPr/>
          </p:nvSpPr>
          <p:spPr>
            <a:xfrm rot="5400000">
              <a:off x="4550363" y="-426827"/>
              <a:ext cx="1798678" cy="285584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63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/>
            <p:nvPr/>
          </p:nvSpPr>
          <p:spPr>
            <a:xfrm>
              <a:off x="4315533" y="515915"/>
              <a:ext cx="2312230" cy="1199118"/>
            </a:xfrm>
            <a:prstGeom prst="rect">
              <a:avLst/>
            </a:prstGeom>
            <a:noFill/>
            <a:ln w="63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marL="0" lvl="1"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dirty="0" smtClean="0">
                  <a:solidFill>
                    <a:srgbClr val="FF0000"/>
                  </a:solidFill>
                </a:rPr>
                <a:t>Консалтинг в сфере управления рисками</a:t>
              </a:r>
              <a:endParaRPr lang="en-US" sz="1800" b="1" dirty="0">
                <a:solidFill>
                  <a:srgbClr val="FF0000"/>
                </a:solidFill>
              </a:endParaRPr>
            </a:p>
            <a:p>
              <a:pPr marL="0" lvl="1"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dirty="0" smtClean="0">
                  <a:solidFill>
                    <a:schemeClr val="tx1"/>
                  </a:solidFill>
                </a:rPr>
                <a:t>Грузия</a:t>
              </a:r>
              <a:r>
                <a:rPr lang="en-US" sz="1800" dirty="0" smtClean="0">
                  <a:solidFill>
                    <a:schemeClr val="tx1"/>
                  </a:solidFill>
                </a:rPr>
                <a:t>, </a:t>
              </a:r>
              <a:r>
                <a:rPr lang="ru-RU" sz="1800" dirty="0" smtClean="0">
                  <a:solidFill>
                    <a:schemeClr val="tx1"/>
                  </a:solidFill>
                </a:rPr>
                <a:t>Палестина</a:t>
              </a:r>
              <a:r>
                <a:rPr lang="en-US" sz="1800" dirty="0" smtClean="0">
                  <a:solidFill>
                    <a:schemeClr val="tx1"/>
                  </a:solidFill>
                </a:rPr>
                <a:t>…</a:t>
              </a:r>
              <a:endParaRPr lang="en-US" sz="1800" dirty="0">
                <a:solidFill>
                  <a:schemeClr val="tx1"/>
                </a:solidFill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4575879" y="3668281"/>
            <a:ext cx="2998546" cy="2292300"/>
            <a:chOff x="4127993" y="50528"/>
            <a:chExt cx="2855844" cy="1798678"/>
          </a:xfrm>
          <a:solidFill>
            <a:schemeClr val="bg1">
              <a:lumMod val="90000"/>
            </a:schemeClr>
          </a:solidFill>
        </p:grpSpPr>
        <p:sp>
          <p:nvSpPr>
            <p:cNvPr id="19" name="Hexagon 18"/>
            <p:cNvSpPr/>
            <p:nvPr/>
          </p:nvSpPr>
          <p:spPr>
            <a:xfrm rot="5400000">
              <a:off x="4656576" y="-478055"/>
              <a:ext cx="1798678" cy="285584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63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Hexagon 4"/>
            <p:cNvSpPr/>
            <p:nvPr/>
          </p:nvSpPr>
          <p:spPr>
            <a:xfrm>
              <a:off x="4433816" y="484828"/>
              <a:ext cx="2244194" cy="1199118"/>
            </a:xfrm>
            <a:prstGeom prst="rect">
              <a:avLst/>
            </a:prstGeom>
            <a:noFill/>
            <a:ln w="63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marL="0" lvl="1" algn="ctr"/>
              <a:r>
                <a:rPr lang="ru-RU" sz="1800" b="1" dirty="0" smtClean="0">
                  <a:solidFill>
                    <a:srgbClr val="FF0000"/>
                  </a:solidFill>
                </a:rPr>
                <a:t>Поставщик ПО</a:t>
              </a:r>
              <a:endParaRPr lang="en-US" sz="1800" b="1" dirty="0">
                <a:solidFill>
                  <a:srgbClr val="FF0000"/>
                </a:solidFill>
              </a:endParaRPr>
            </a:p>
            <a:p>
              <a:pPr marL="0" lvl="1" algn="ctr"/>
              <a:r>
                <a:rPr lang="ru-RU" sz="1800" dirty="0" smtClean="0">
                  <a:solidFill>
                    <a:schemeClr val="tx1"/>
                  </a:solidFill>
                </a:rPr>
                <a:t>Судан</a:t>
              </a:r>
              <a:r>
                <a:rPr lang="en-US" sz="1800" dirty="0" smtClean="0">
                  <a:solidFill>
                    <a:schemeClr val="tx1"/>
                  </a:solidFill>
                </a:rPr>
                <a:t>, </a:t>
              </a:r>
              <a:r>
                <a:rPr lang="ru-RU" sz="1800" dirty="0" smtClean="0">
                  <a:solidFill>
                    <a:schemeClr val="tx1"/>
                  </a:solidFill>
                </a:rPr>
                <a:t>Палестина</a:t>
              </a:r>
              <a:r>
                <a:rPr lang="en-US" sz="1800" dirty="0" smtClean="0">
                  <a:solidFill>
                    <a:schemeClr val="tx1"/>
                  </a:solidFill>
                </a:rPr>
                <a:t>, </a:t>
              </a:r>
              <a:r>
                <a:rPr lang="ru-RU" sz="1800" dirty="0" smtClean="0">
                  <a:solidFill>
                    <a:schemeClr val="tx1"/>
                  </a:solidFill>
                </a:rPr>
                <a:t>Иран и Танзания</a:t>
              </a:r>
              <a:endParaRPr lang="en-US" sz="1800" dirty="0">
                <a:solidFill>
                  <a:schemeClr val="tx1"/>
                </a:solidFill>
              </a:endParaRPr>
            </a:p>
            <a:p>
              <a:pPr marL="342857" indent="-342857" algn="ctr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1600" dirty="0"/>
                <a:t> </a:t>
              </a:r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1528962" y="3668281"/>
            <a:ext cx="2998546" cy="2292300"/>
            <a:chOff x="4247892" y="50528"/>
            <a:chExt cx="2855844" cy="1798678"/>
          </a:xfrm>
          <a:solidFill>
            <a:schemeClr val="bg1">
              <a:lumMod val="90000"/>
            </a:schemeClr>
          </a:solidFill>
        </p:grpSpPr>
        <p:sp>
          <p:nvSpPr>
            <p:cNvPr id="25" name="Hexagon 24"/>
            <p:cNvSpPr/>
            <p:nvPr/>
          </p:nvSpPr>
          <p:spPr>
            <a:xfrm rot="5400000">
              <a:off x="4776475" y="-478055"/>
              <a:ext cx="1798678" cy="285584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63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Hexagon 4"/>
            <p:cNvSpPr/>
            <p:nvPr/>
          </p:nvSpPr>
          <p:spPr>
            <a:xfrm>
              <a:off x="4269146" y="350308"/>
              <a:ext cx="2810551" cy="1314592"/>
            </a:xfrm>
            <a:prstGeom prst="rect">
              <a:avLst/>
            </a:prstGeom>
            <a:noFill/>
            <a:ln w="63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marL="0" lvl="1" algn="ctr"/>
              <a:r>
                <a:rPr lang="ru-RU" sz="1700" b="1" dirty="0" smtClean="0">
                  <a:solidFill>
                    <a:srgbClr val="FF0000"/>
                  </a:solidFill>
                </a:rPr>
                <a:t>Развитие кредитного бюро с нуля</a:t>
              </a:r>
              <a:endParaRPr lang="en-US" sz="1700" dirty="0">
                <a:solidFill>
                  <a:srgbClr val="FF0000"/>
                </a:solidFill>
              </a:endParaRPr>
            </a:p>
            <a:p>
              <a:pPr marL="0" lvl="1" algn="ctr"/>
              <a:r>
                <a:rPr lang="ru-RU" sz="1700" dirty="0" smtClean="0">
                  <a:solidFill>
                    <a:schemeClr val="tx1"/>
                  </a:solidFill>
                </a:rPr>
                <a:t>Литва</a:t>
              </a:r>
              <a:r>
                <a:rPr lang="en-US" sz="1700" dirty="0" smtClean="0">
                  <a:solidFill>
                    <a:schemeClr val="tx1"/>
                  </a:solidFill>
                </a:rPr>
                <a:t>, </a:t>
              </a:r>
              <a:r>
                <a:rPr lang="ru-RU" sz="1700" dirty="0" smtClean="0">
                  <a:solidFill>
                    <a:schemeClr val="tx1"/>
                  </a:solidFill>
                </a:rPr>
                <a:t>Мальта</a:t>
              </a:r>
              <a:r>
                <a:rPr lang="en-US" sz="1700" dirty="0" smtClean="0">
                  <a:solidFill>
                    <a:schemeClr val="tx1"/>
                  </a:solidFill>
                </a:rPr>
                <a:t>, </a:t>
              </a:r>
              <a:r>
                <a:rPr lang="ru-RU" sz="1700" dirty="0" smtClean="0">
                  <a:solidFill>
                    <a:schemeClr val="tx1"/>
                  </a:solidFill>
                </a:rPr>
                <a:t>Грузия</a:t>
              </a:r>
              <a:r>
                <a:rPr lang="en-US" sz="1700" dirty="0" smtClean="0">
                  <a:solidFill>
                    <a:schemeClr val="tx1"/>
                  </a:solidFill>
                </a:rPr>
                <a:t>, </a:t>
              </a:r>
              <a:r>
                <a:rPr lang="ru-RU" sz="1700" dirty="0" smtClean="0">
                  <a:solidFill>
                    <a:schemeClr val="tx1"/>
                  </a:solidFill>
                </a:rPr>
                <a:t>Украина</a:t>
              </a:r>
              <a:r>
                <a:rPr lang="en-US" sz="1700" dirty="0" smtClean="0">
                  <a:solidFill>
                    <a:schemeClr val="tx1"/>
                  </a:solidFill>
                </a:rPr>
                <a:t>, </a:t>
              </a:r>
              <a:r>
                <a:rPr lang="ru-RU" sz="1700" dirty="0" smtClean="0">
                  <a:solidFill>
                    <a:schemeClr val="tx1"/>
                  </a:solidFill>
                </a:rPr>
                <a:t>Исландия</a:t>
              </a:r>
              <a:r>
                <a:rPr lang="en-US" sz="1700" dirty="0" smtClean="0">
                  <a:solidFill>
                    <a:schemeClr val="tx1"/>
                  </a:solidFill>
                </a:rPr>
                <a:t>, </a:t>
              </a:r>
              <a:r>
                <a:rPr lang="ru-RU" sz="1700" dirty="0" smtClean="0">
                  <a:solidFill>
                    <a:schemeClr val="tx1"/>
                  </a:solidFill>
                </a:rPr>
                <a:t>Казахстан</a:t>
              </a:r>
              <a:r>
                <a:rPr lang="en-US" sz="1700" dirty="0" smtClean="0">
                  <a:solidFill>
                    <a:schemeClr val="tx1"/>
                  </a:solidFill>
                </a:rPr>
                <a:t>, </a:t>
              </a:r>
              <a:r>
                <a:rPr lang="ru-RU" sz="1700" dirty="0" smtClean="0">
                  <a:solidFill>
                    <a:schemeClr val="tx1"/>
                  </a:solidFill>
                </a:rPr>
                <a:t>Латвия</a:t>
              </a:r>
              <a:r>
                <a:rPr lang="en-US" sz="1700" dirty="0" smtClean="0">
                  <a:solidFill>
                    <a:schemeClr val="tx1"/>
                  </a:solidFill>
                </a:rPr>
                <a:t>,</a:t>
              </a:r>
              <a:endParaRPr lang="ru-RU" sz="1700" dirty="0" smtClean="0">
                <a:solidFill>
                  <a:schemeClr val="tx1"/>
                </a:solidFill>
              </a:endParaRPr>
            </a:p>
            <a:p>
              <a:pPr marL="0" lvl="1" algn="ctr"/>
              <a:r>
                <a:rPr lang="en-US" sz="1700" dirty="0" smtClean="0">
                  <a:solidFill>
                    <a:schemeClr val="tx1"/>
                  </a:solidFill>
                </a:rPr>
                <a:t> </a:t>
              </a:r>
              <a:r>
                <a:rPr lang="ru-RU" sz="1700" dirty="0" smtClean="0">
                  <a:solidFill>
                    <a:schemeClr val="tx1"/>
                  </a:solidFill>
                </a:rPr>
                <a:t>Ямайка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1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8649" cy="1143000"/>
          </a:xfrm>
        </p:spPr>
        <p:txBody>
          <a:bodyPr/>
          <a:lstStyle/>
          <a:p>
            <a:r>
              <a:rPr lang="ru-RU" sz="2200" noProof="0" dirty="0" smtClean="0"/>
              <a:t>Что такое кредитное бюро и зачем оно нужно</a:t>
            </a:r>
            <a:r>
              <a:rPr lang="en-US" sz="2200" noProof="0" dirty="0" smtClean="0"/>
              <a:t>? </a:t>
            </a:r>
            <a:endParaRPr lang="en-US" sz="2200" noProof="0" dirty="0"/>
          </a:p>
        </p:txBody>
      </p:sp>
      <p:pic>
        <p:nvPicPr>
          <p:cNvPr id="10242" name="Picture 2" descr="C:\Users\a.statsenko\Pictures\Presentations\ques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626840" cy="42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.statsenko\Pictures\Presentations\Down the r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3" y="1256861"/>
            <a:ext cx="4973400" cy="56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7350" y="1576375"/>
            <a:ext cx="4127500" cy="4287838"/>
          </a:xfrm>
        </p:spPr>
        <p:txBody>
          <a:bodyPr/>
          <a:lstStyle/>
          <a:p>
            <a:pPr marL="4763" indent="-4763" defTabSz="869950" eaLnBrk="1" hangingPunct="1"/>
            <a:endParaRPr lang="en-US" altLang="de-DE" dirty="0" smtClean="0"/>
          </a:p>
          <a:p>
            <a:pPr marL="4763" indent="-4763" defTabSz="869950" eaLnBrk="1" hangingPunct="1"/>
            <a:endParaRPr lang="en-US" altLang="de-DE" sz="1600" b="1" dirty="0" smtClean="0"/>
          </a:p>
          <a:p>
            <a:pPr marL="4763" indent="-4763" defTabSz="869950" eaLnBrk="1" hangingPunct="1"/>
            <a:endParaRPr lang="en-US" altLang="de-DE" sz="1600" b="1" dirty="0" smtClean="0"/>
          </a:p>
          <a:p>
            <a:pPr marL="4763" indent="-4763" defTabSz="869950" eaLnBrk="1" hangingPunct="1"/>
            <a:endParaRPr lang="en-US" altLang="de-DE" sz="1600" b="1" dirty="0" smtClean="0"/>
          </a:p>
          <a:p>
            <a:pPr marL="0" indent="0" defTabSz="869950" eaLnBrk="1" hangingPunct="1">
              <a:buNone/>
            </a:pPr>
            <a:r>
              <a:rPr lang="en-US" altLang="de-DE" sz="1600" b="1" dirty="0" smtClean="0"/>
              <a:t> </a:t>
            </a:r>
          </a:p>
          <a:p>
            <a:pPr marL="4763" indent="-4763" defTabSz="869950" eaLnBrk="1" hangingPunct="1"/>
            <a:endParaRPr lang="en-US" altLang="de-DE" sz="1600" b="1" dirty="0" smtClean="0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874713" y="6378563"/>
            <a:ext cx="7018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69950">
              <a:lnSpc>
                <a:spcPts val="2300"/>
              </a:lnSpc>
              <a:spcAft>
                <a:spcPct val="100000"/>
              </a:spcAft>
            </a:pPr>
            <a:endParaRPr lang="en-GB" altLang="de-DE" sz="2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1143000" y="2303450"/>
            <a:ext cx="516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latin typeface="Calibri" pitchFamily="34" charset="0"/>
            </a:endParaRP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952500" y="5456225"/>
            <a:ext cx="740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                                         </a:t>
            </a:r>
            <a:endParaRPr lang="en-GB" sz="2400">
              <a:solidFill>
                <a:srgbClr val="26A60C"/>
              </a:solidFill>
              <a:latin typeface="Calibri" pitchFamily="34" charset="0"/>
            </a:endParaRPr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7105650" y="4357675"/>
            <a:ext cx="428625" cy="131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 anchor="ctr"/>
          <a:lstStyle/>
          <a:p>
            <a:endParaRPr lang="tg-Cyrl-TJ">
              <a:latin typeface="Calibri" pitchFamily="34" charset="0"/>
            </a:endParaRP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5429250" y="3792525"/>
            <a:ext cx="3822700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b="1" dirty="0" err="1">
                <a:latin typeface="Calibri" pitchFamily="34" charset="0"/>
              </a:rPr>
              <a:t>Защита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участников рынка </a:t>
            </a:r>
            <a:r>
              <a:rPr lang="ru-RU" b="1" dirty="0">
                <a:latin typeface="Calibri" pitchFamily="34" charset="0"/>
              </a:rPr>
              <a:t>от убытков при </a:t>
            </a:r>
            <a:r>
              <a:rPr lang="en-GB" b="1" dirty="0" err="1">
                <a:latin typeface="Calibri" pitchFamily="34" charset="0"/>
              </a:rPr>
              <a:t>кредитн</a:t>
            </a:r>
            <a:r>
              <a:rPr lang="ru-RU" b="1" dirty="0">
                <a:latin typeface="Calibri" pitchFamily="34" charset="0"/>
              </a:rPr>
              <a:t>ой</a:t>
            </a:r>
            <a:r>
              <a:rPr lang="en-GB" b="1" dirty="0">
                <a:latin typeface="Calibri" pitchFamily="34" charset="0"/>
              </a:rPr>
              <a:t> </a:t>
            </a:r>
            <a:r>
              <a:rPr lang="en-GB" b="1" dirty="0" err="1">
                <a:latin typeface="Calibri" pitchFamily="34" charset="0"/>
              </a:rPr>
              <a:t>сделк</a:t>
            </a:r>
            <a:r>
              <a:rPr lang="ru-RU" b="1" dirty="0">
                <a:latin typeface="Calibri" pitchFamily="34" charset="0"/>
              </a:rPr>
              <a:t>е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5991225" y="4592625"/>
            <a:ext cx="309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latin typeface="Calibri" pitchFamily="34" charset="0"/>
            </a:endParaRPr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5426075" y="4910125"/>
            <a:ext cx="374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b="1">
                <a:latin typeface="Calibri" pitchFamily="34" charset="0"/>
              </a:rPr>
              <a:t>Защита</a:t>
            </a:r>
            <a:r>
              <a:rPr lang="ru-RU" b="1">
                <a:latin typeface="Calibri" pitchFamily="34" charset="0"/>
              </a:rPr>
              <a:t> </a:t>
            </a:r>
            <a:r>
              <a:rPr lang="en-GB" b="1">
                <a:latin typeface="Calibri" pitchFamily="34" charset="0"/>
              </a:rPr>
              <a:t>заёмщик</a:t>
            </a:r>
            <a:r>
              <a:rPr lang="ru-RU" b="1">
                <a:latin typeface="Calibri" pitchFamily="34" charset="0"/>
              </a:rPr>
              <a:t>ов от </a:t>
            </a:r>
            <a:r>
              <a:rPr lang="en-GB" b="1">
                <a:latin typeface="Calibri" pitchFamily="34" charset="0"/>
              </a:rPr>
              <a:t>чрезмерн</a:t>
            </a:r>
            <a:r>
              <a:rPr lang="ru-RU" b="1">
                <a:latin typeface="Calibri" pitchFamily="34" charset="0"/>
              </a:rPr>
              <a:t>ой</a:t>
            </a:r>
            <a:r>
              <a:rPr lang="en-GB" b="1">
                <a:latin typeface="Calibri" pitchFamily="34" charset="0"/>
              </a:rPr>
              <a:t> задолженност</a:t>
            </a:r>
            <a:r>
              <a:rPr lang="ru-RU" b="1">
                <a:latin typeface="Calibri" pitchFamily="34" charset="0"/>
              </a:rPr>
              <a:t>и</a:t>
            </a:r>
            <a:endParaRPr lang="en-GB" b="1">
              <a:latin typeface="Calibri" pitchFamily="34" charset="0"/>
            </a:endParaRPr>
          </a:p>
        </p:txBody>
      </p:sp>
      <p:sp>
        <p:nvSpPr>
          <p:cNvPr id="29711" name="WordArt 14"/>
          <p:cNvSpPr>
            <a:spLocks noChangeArrowheads="1" noChangeShapeType="1" noTextEdit="1"/>
          </p:cNvSpPr>
          <p:nvPr/>
        </p:nvSpPr>
        <p:spPr bwMode="auto">
          <a:xfrm rot="500266">
            <a:off x="1347529" y="3553604"/>
            <a:ext cx="804862" cy="277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C000">
                    <a:alpha val="63921"/>
                  </a:srgbClr>
                </a:solidFill>
                <a:latin typeface="Times New Roman"/>
                <a:cs typeface="Times New Roman"/>
              </a:rPr>
              <a:t>Долги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C000">
                  <a:alpha val="63921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29714" name="Text Box 17"/>
          <p:cNvSpPr txBox="1">
            <a:spLocks noChangeArrowheads="1"/>
          </p:cNvSpPr>
          <p:nvPr/>
        </p:nvSpPr>
        <p:spPr bwMode="auto">
          <a:xfrm>
            <a:off x="1956159" y="1668698"/>
            <a:ext cx="992295" cy="46165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 dirty="0">
                <a:latin typeface="Comic Sans MS" pitchFamily="66" charset="0"/>
              </a:rPr>
              <a:t>Вот счастье</a:t>
            </a:r>
            <a:r>
              <a:rPr lang="en-GB" sz="1200" b="1" dirty="0" smtClean="0">
                <a:latin typeface="Comic Sans MS" pitchFamily="66" charset="0"/>
              </a:rPr>
              <a:t>!</a:t>
            </a:r>
            <a:endParaRPr lang="en-GB" sz="1200" b="1" dirty="0">
              <a:latin typeface="Comic Sans MS" pitchFamily="66" charset="0"/>
            </a:endParaRPr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5033963" y="3776650"/>
            <a:ext cx="431800" cy="430213"/>
          </a:xfrm>
          <a:prstGeom prst="rightArrow">
            <a:avLst>
              <a:gd name="adj1" fmla="val 50000"/>
              <a:gd name="adj2" fmla="val 2509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1" rIns="91422" bIns="45711" anchor="ctr"/>
          <a:lstStyle/>
          <a:p>
            <a:endParaRPr lang="tg-Cyrl-TJ">
              <a:latin typeface="Calibri" pitchFamily="34" charset="0"/>
            </a:endParaRPr>
          </a:p>
        </p:txBody>
      </p:sp>
      <p:sp>
        <p:nvSpPr>
          <p:cNvPr id="29717" name="AutoShape 21"/>
          <p:cNvSpPr>
            <a:spLocks noChangeArrowheads="1"/>
          </p:cNvSpPr>
          <p:nvPr/>
        </p:nvSpPr>
        <p:spPr bwMode="auto">
          <a:xfrm>
            <a:off x="5033963" y="4975755"/>
            <a:ext cx="43180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2" tIns="45711" rIns="91422" bIns="45711" anchor="ctr"/>
          <a:lstStyle/>
          <a:p>
            <a:endParaRPr lang="tg-Cyrl-TJ">
              <a:latin typeface="Calibri" pitchFamily="34" charset="0"/>
            </a:endParaRPr>
          </a:p>
        </p:txBody>
      </p:sp>
      <p:sp>
        <p:nvSpPr>
          <p:cNvPr id="29718" name="Rectangle 19"/>
          <p:cNvSpPr>
            <a:spLocks noGrp="1" noChangeArrowheads="1"/>
          </p:cNvSpPr>
          <p:nvPr>
            <p:ph type="title"/>
          </p:nvPr>
        </p:nvSpPr>
        <p:spPr>
          <a:xfrm>
            <a:off x="447675" y="1032230"/>
            <a:ext cx="8413750" cy="449262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Цели </a:t>
            </a:r>
            <a:r>
              <a:rPr lang="en-GB" sz="2800" dirty="0" err="1" smtClean="0"/>
              <a:t>кредит</a:t>
            </a:r>
            <a:r>
              <a:rPr lang="ru-RU" sz="2800" dirty="0" smtClean="0"/>
              <a:t>ного бюро</a:t>
            </a:r>
            <a:endParaRPr lang="de-DE" sz="2800" dirty="0" smtClean="0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 rot="21125843">
            <a:off x="1889517" y="3743273"/>
            <a:ext cx="1456809" cy="4001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000" b="1" dirty="0" smtClean="0">
                <a:solidFill>
                  <a:srgbClr val="FF0000"/>
                </a:solidFill>
                <a:latin typeface="Comic Sans MS" pitchFamily="66" charset="0"/>
              </a:rPr>
              <a:t>      Кредитное бюро</a:t>
            </a:r>
            <a:endParaRPr lang="en-GB" sz="1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7" y="3717032"/>
            <a:ext cx="5233791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кредитного бюро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539552" y="2204864"/>
            <a:ext cx="8280920" cy="1229472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083" tIns="40083" rIns="40083" bIns="40083" spcCol="1113" rtlCol="0" anchor="ctr"/>
          <a:lstStyle/>
          <a:p>
            <a:pPr marL="0" lvl="1" algn="just">
              <a:spcAft>
                <a:spcPts val="526"/>
              </a:spcAft>
            </a:pPr>
            <a:r>
              <a:rPr lang="ru-RU" sz="1600" b="1" dirty="0">
                <a:solidFill>
                  <a:schemeClr val="tx1"/>
                </a:solidFill>
              </a:rPr>
              <a:t>Кредитное бюро</a:t>
            </a:r>
            <a:r>
              <a:rPr lang="ru-RU" sz="1600" dirty="0">
                <a:solidFill>
                  <a:schemeClr val="tx1"/>
                </a:solidFill>
              </a:rPr>
              <a:t> – это связующее звено для кредиторов в обмене между собой информацией о своих заёмщиках.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0" lvl="1" algn="just">
              <a:spcAft>
                <a:spcPts val="526"/>
              </a:spcAft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lvl="1" algn="just">
              <a:spcAft>
                <a:spcPts val="526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База </a:t>
            </a:r>
            <a:r>
              <a:rPr lang="ru-RU" sz="1400" dirty="0">
                <a:solidFill>
                  <a:schemeClr val="tx1"/>
                </a:solidFill>
              </a:rPr>
              <a:t>данных по </a:t>
            </a:r>
            <a:r>
              <a:rPr lang="ru-RU" sz="1400" dirty="0" smtClean="0">
                <a:solidFill>
                  <a:schemeClr val="tx1"/>
                </a:solidFill>
              </a:rPr>
              <a:t>историям </a:t>
            </a:r>
            <a:r>
              <a:rPr lang="ru-RU" sz="1400" dirty="0">
                <a:solidFill>
                  <a:schemeClr val="tx1"/>
                </a:solidFill>
              </a:rPr>
              <a:t>платежей и остатков непогашенных </a:t>
            </a:r>
            <a:r>
              <a:rPr lang="ru-RU" sz="1400" dirty="0" smtClean="0">
                <a:solidFill>
                  <a:schemeClr val="tx1"/>
                </a:solidFill>
              </a:rPr>
              <a:t>кредитов помогает </a:t>
            </a:r>
            <a:r>
              <a:rPr lang="ru-RU" sz="1400" dirty="0">
                <a:solidFill>
                  <a:schemeClr val="tx1"/>
                </a:solidFill>
              </a:rPr>
              <a:t>банкам, микрофинансовым организациям и другим кредиторам принимать </a:t>
            </a:r>
            <a:r>
              <a:rPr lang="ru-RU" sz="1400" b="1" dirty="0">
                <a:solidFill>
                  <a:schemeClr val="tx1"/>
                </a:solidFill>
              </a:rPr>
              <a:t>более быстрые и взвешенные </a:t>
            </a:r>
            <a:r>
              <a:rPr lang="ru-RU" sz="1400" dirty="0">
                <a:solidFill>
                  <a:schemeClr val="tx1"/>
                </a:solidFill>
              </a:rPr>
              <a:t>решения по кредитам, снижая при этом показатели невозвратных кредитов и повышая объемы кредитования.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5111" y="2586860"/>
            <a:ext cx="3538780" cy="8196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165" tIns="40083" rIns="80165" bIns="40083" rtlCol="0">
            <a:spAutoFit/>
          </a:bodyPr>
          <a:lstStyle/>
          <a:p>
            <a:r>
              <a:rPr lang="ru-RU" sz="1600" dirty="0" smtClean="0"/>
              <a:t>Сотни аспектов принимаются во внимание при оценке кредитного бюро</a:t>
            </a:r>
            <a:endParaRPr lang="en-GB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785543" y="1770642"/>
            <a:ext cx="6221799" cy="4975073"/>
            <a:chOff x="3256087" y="1952625"/>
            <a:chExt cx="7272808" cy="5486400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919755786"/>
                </p:ext>
              </p:extLst>
            </p:nvPr>
          </p:nvGraphicFramePr>
          <p:xfrm>
            <a:off x="3256087" y="1952625"/>
            <a:ext cx="7023248" cy="5486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7840935" y="1952625"/>
              <a:ext cx="2687960" cy="916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0053" indent="-160053">
                <a:buFont typeface="Arial" pitchFamily="34" charset="0"/>
                <a:buChar char="•"/>
              </a:pPr>
              <a:r>
                <a:rPr lang="ru-RU" sz="1200" dirty="0">
                  <a:latin typeface="+mn-lt"/>
                </a:rPr>
                <a:t>Личная информация </a:t>
              </a:r>
            </a:p>
            <a:p>
              <a:pPr marL="160053" indent="-160053">
                <a:buFont typeface="Arial" pitchFamily="34" charset="0"/>
                <a:buChar char="•"/>
              </a:pPr>
              <a:r>
                <a:rPr lang="ru-RU" sz="1200" dirty="0">
                  <a:latin typeface="+mn-lt"/>
                </a:rPr>
                <a:t>Информация о компании</a:t>
              </a:r>
            </a:p>
            <a:p>
              <a:pPr marL="160053" indent="-160053">
                <a:buFont typeface="Arial" pitchFamily="34" charset="0"/>
                <a:buChar char="•"/>
              </a:pPr>
              <a:r>
                <a:rPr lang="ru-RU" sz="1200" dirty="0">
                  <a:latin typeface="+mn-lt"/>
                </a:rPr>
                <a:t>Количество месяцев со дня последних изменений</a:t>
              </a:r>
              <a:endParaRPr lang="cs-CZ" sz="1200" dirty="0"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602935" y="2966561"/>
              <a:ext cx="1925960" cy="916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0053" indent="-160053">
                <a:buFont typeface="Arial" pitchFamily="34" charset="0"/>
                <a:buChar char="•"/>
              </a:pPr>
              <a:r>
                <a:rPr lang="ru-RU" sz="1200" dirty="0">
                  <a:latin typeface="+mn-lt"/>
                </a:rPr>
                <a:t>Количество</a:t>
              </a:r>
              <a:endParaRPr lang="cs-CZ" sz="1200" dirty="0">
                <a:latin typeface="+mn-lt"/>
              </a:endParaRPr>
            </a:p>
            <a:p>
              <a:pPr marL="160053" indent="-160053">
                <a:buFont typeface="Arial" pitchFamily="34" charset="0"/>
                <a:buChar char="•"/>
              </a:pPr>
              <a:r>
                <a:rPr lang="ru-RU" sz="1200" dirty="0">
                  <a:latin typeface="+mn-lt"/>
                </a:rPr>
                <a:t>Распределение по времени</a:t>
              </a:r>
              <a:endParaRPr lang="cs-CZ" sz="1200" dirty="0">
                <a:latin typeface="+mn-lt"/>
              </a:endParaRPr>
            </a:p>
            <a:p>
              <a:pPr marL="160053" indent="-160053">
                <a:buFont typeface="Arial" pitchFamily="34" charset="0"/>
                <a:buChar char="•"/>
              </a:pPr>
              <a:r>
                <a:rPr lang="ru-RU" sz="1200" dirty="0">
                  <a:latin typeface="+mn-lt"/>
                </a:rPr>
                <a:t>Структура</a:t>
              </a:r>
              <a:endParaRPr lang="cs-CZ" sz="12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755335" y="4135874"/>
              <a:ext cx="1701552" cy="1323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0053" indent="-160053">
                <a:buFont typeface="Arial" pitchFamily="34" charset="0"/>
                <a:buChar char="•"/>
              </a:pPr>
              <a:r>
                <a:rPr lang="ru-RU" sz="1200" dirty="0">
                  <a:latin typeface="+mn-lt"/>
                </a:rPr>
                <a:t>Просрочка</a:t>
              </a:r>
              <a:endParaRPr lang="cs-CZ" sz="1200" dirty="0">
                <a:latin typeface="+mn-lt"/>
              </a:endParaRPr>
            </a:p>
            <a:p>
              <a:pPr marL="160053" indent="-160053">
                <a:buFont typeface="Arial" pitchFamily="34" charset="0"/>
                <a:buChar char="•"/>
              </a:pPr>
              <a:r>
                <a:rPr lang="ru-RU" sz="1200" dirty="0">
                  <a:latin typeface="+mn-lt"/>
                </a:rPr>
                <a:t>Периодичность</a:t>
              </a:r>
              <a:endParaRPr lang="cs-CZ" sz="1200" dirty="0">
                <a:latin typeface="+mn-lt"/>
              </a:endParaRPr>
            </a:p>
            <a:p>
              <a:pPr marL="160053" indent="-160053">
                <a:buFont typeface="Arial" pitchFamily="34" charset="0"/>
                <a:buChar char="•"/>
              </a:pPr>
              <a:r>
                <a:rPr lang="ru-RU" sz="1200" dirty="0">
                  <a:latin typeface="+mn-lt"/>
                </a:rPr>
                <a:t>Активный</a:t>
              </a:r>
              <a:r>
                <a:rPr lang="en-US" sz="1200" dirty="0">
                  <a:latin typeface="+mn-lt"/>
                </a:rPr>
                <a:t> / </a:t>
              </a:r>
              <a:r>
                <a:rPr lang="ru-RU" sz="1200" dirty="0">
                  <a:latin typeface="+mn-lt"/>
                </a:rPr>
                <a:t>неактивные</a:t>
              </a:r>
            </a:p>
            <a:p>
              <a:pPr marL="160053" indent="-160053">
                <a:buFont typeface="Arial" pitchFamily="34" charset="0"/>
                <a:buChar char="•"/>
              </a:pPr>
              <a:r>
                <a:rPr lang="ru-RU" sz="1200" dirty="0">
                  <a:latin typeface="+mn-lt"/>
                </a:rPr>
                <a:t>Задолженность</a:t>
              </a:r>
              <a:endParaRPr lang="cs-CZ" sz="1200" dirty="0">
                <a:latin typeface="+mn-lt"/>
              </a:endParaRPr>
            </a:p>
            <a:p>
              <a:pPr marL="160053" indent="-160053">
                <a:buFont typeface="Arial" pitchFamily="34" charset="0"/>
                <a:buChar char="•"/>
              </a:pPr>
              <a:r>
                <a:rPr lang="ru-RU" sz="1200" dirty="0">
                  <a:latin typeface="+mn-lt"/>
                </a:rPr>
                <a:t>Тип контракта</a:t>
              </a:r>
              <a:endParaRPr lang="cs-CZ" sz="1200" dirty="0">
                <a:latin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87591" y="5781689"/>
              <a:ext cx="1825280" cy="712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7269" indent="-157269">
                <a:buFont typeface="Arial" pitchFamily="34" charset="0"/>
                <a:buChar char="•"/>
              </a:pPr>
              <a:r>
                <a:rPr lang="ru-RU" sz="1200" dirty="0">
                  <a:latin typeface="+mn-lt"/>
                </a:rPr>
                <a:t>Структура</a:t>
              </a:r>
              <a:endParaRPr lang="cs-CZ" sz="1200" dirty="0">
                <a:latin typeface="+mn-lt"/>
              </a:endParaRPr>
            </a:p>
            <a:p>
              <a:pPr marL="157269" indent="-157269">
                <a:buFont typeface="Arial" pitchFamily="34" charset="0"/>
                <a:buChar char="•"/>
              </a:pPr>
              <a:r>
                <a:rPr lang="en-US" sz="1200" dirty="0">
                  <a:latin typeface="+mn-lt"/>
                </a:rPr>
                <a:t>LTV </a:t>
              </a:r>
              <a:r>
                <a:rPr lang="ru-RU" sz="1200" dirty="0">
                  <a:latin typeface="+mn-lt"/>
                </a:rPr>
                <a:t>соотношение</a:t>
              </a:r>
              <a:endParaRPr lang="cs-CZ" sz="1200" dirty="0"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93335" y="6445721"/>
              <a:ext cx="1600200" cy="916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7269" indent="-157269">
                <a:buFont typeface="Arial" pitchFamily="34" charset="0"/>
                <a:buChar char="•"/>
              </a:pPr>
              <a:r>
                <a:rPr lang="ru-RU" sz="1200" dirty="0" smtClean="0">
                  <a:latin typeface="+mn-lt"/>
                </a:rPr>
                <a:t>Какие клиенты нуждаются </a:t>
              </a:r>
              <a:r>
                <a:rPr lang="ru-RU" sz="1200" dirty="0">
                  <a:latin typeface="+mn-lt"/>
                </a:rPr>
                <a:t>в мониторинге</a:t>
              </a:r>
              <a:endParaRPr lang="cs-CZ" sz="1200" dirty="0">
                <a:latin typeface="+mn-lt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Широкое использование данных</a:t>
            </a:r>
            <a:r>
              <a:rPr lang="ru-RU" dirty="0"/>
              <a:t> </a:t>
            </a:r>
            <a:r>
              <a:rPr lang="ru-RU" dirty="0" smtClean="0"/>
              <a:t>о заемщике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77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creditinfo">
  <a:themeElements>
    <a:clrScheme name="creditinfo 2">
      <a:dk1>
        <a:srgbClr val="000000"/>
      </a:dk1>
      <a:lt1>
        <a:srgbClr val="EEEEEE"/>
      </a:lt1>
      <a:dk2>
        <a:srgbClr val="5DBACA"/>
      </a:dk2>
      <a:lt2>
        <a:srgbClr val="808080"/>
      </a:lt2>
      <a:accent1>
        <a:srgbClr val="AAAAAA"/>
      </a:accent1>
      <a:accent2>
        <a:srgbClr val="5918BB"/>
      </a:accent2>
      <a:accent3>
        <a:srgbClr val="F5F5F5"/>
      </a:accent3>
      <a:accent4>
        <a:srgbClr val="000000"/>
      </a:accent4>
      <a:accent5>
        <a:srgbClr val="D2D2D2"/>
      </a:accent5>
      <a:accent6>
        <a:srgbClr val="5015A9"/>
      </a:accent6>
      <a:hlink>
        <a:srgbClr val="5DBACA"/>
      </a:hlink>
      <a:folHlink>
        <a:srgbClr val="555555"/>
      </a:folHlink>
    </a:clrScheme>
    <a:fontScheme name="C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ditinfo 1">
        <a:dk1>
          <a:srgbClr val="000000"/>
        </a:dk1>
        <a:lt1>
          <a:srgbClr val="EEEEEE"/>
        </a:lt1>
        <a:dk2>
          <a:srgbClr val="FF7518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FF9456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ditinfo 2">
        <a:dk1>
          <a:srgbClr val="000000"/>
        </a:dk1>
        <a:lt1>
          <a:srgbClr val="EEEEEE"/>
        </a:lt1>
        <a:dk2>
          <a:srgbClr val="5DBACA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5DBACA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ditinfo 3">
        <a:dk1>
          <a:srgbClr val="000000"/>
        </a:dk1>
        <a:lt1>
          <a:srgbClr val="EEEEEE"/>
        </a:lt1>
        <a:dk2>
          <a:srgbClr val="DA456B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DA456B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ditinfo 4">
        <a:dk1>
          <a:srgbClr val="000000"/>
        </a:dk1>
        <a:lt1>
          <a:srgbClr val="EEEEEE"/>
        </a:lt1>
        <a:dk2>
          <a:srgbClr val="6C18B0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DA456B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ditinfo 5">
        <a:dk1>
          <a:srgbClr val="000000"/>
        </a:dk1>
        <a:lt1>
          <a:srgbClr val="EEEEEE"/>
        </a:lt1>
        <a:dk2>
          <a:srgbClr val="2F8B20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5DA31E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ditinfo 6">
        <a:dk1>
          <a:srgbClr val="000000"/>
        </a:dk1>
        <a:lt1>
          <a:srgbClr val="EEEEEE"/>
        </a:lt1>
        <a:dk2>
          <a:srgbClr val="777777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777777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ditinfo 7">
        <a:dk1>
          <a:srgbClr val="000000"/>
        </a:dk1>
        <a:lt1>
          <a:srgbClr val="EEEEEE"/>
        </a:lt1>
        <a:dk2>
          <a:srgbClr val="5B87F2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5B87F2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40888</TotalTime>
  <Words>630</Words>
  <Application>Microsoft Office PowerPoint</Application>
  <PresentationFormat>On-screen Show (4:3)</PresentationFormat>
  <Paragraphs>191</Paragraphs>
  <Slides>20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creditinfo</vt:lpstr>
      <vt:lpstr>Worksheet</vt:lpstr>
      <vt:lpstr>PowerPoint Presentation</vt:lpstr>
      <vt:lpstr>PowerPoint Presentation</vt:lpstr>
      <vt:lpstr>Корпоративная структура </vt:lpstr>
      <vt:lpstr>Creditinfo работает в следующих странах</vt:lpstr>
      <vt:lpstr>Глубокое понимание бизнеса кредитных бюро</vt:lpstr>
      <vt:lpstr>Что такое кредитное бюро и зачем оно нужно? </vt:lpstr>
      <vt:lpstr>Цели кредитного бюро</vt:lpstr>
      <vt:lpstr>Деятельность кредитного бюро</vt:lpstr>
      <vt:lpstr>Широкое использование данных о заемщике</vt:lpstr>
      <vt:lpstr>PowerPoint Presentation</vt:lpstr>
      <vt:lpstr>Как влияет кредитное бюро экономику страны ? </vt:lpstr>
      <vt:lpstr>Основные выгоды от кредитного бюро для экономики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 может кредитиное бюро улучшить рейтинг?</vt:lpstr>
      <vt:lpstr>PowerPoint Presentation</vt:lpstr>
    </vt:vector>
  </TitlesOfParts>
  <Company>SinTe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Life Cycle Solution</dc:title>
  <dc:creator>Alexey Statsenko</dc:creator>
  <cp:lastModifiedBy>Statsenko Alexey</cp:lastModifiedBy>
  <cp:revision>1187</cp:revision>
  <cp:lastPrinted>1601-01-01T00:00:00Z</cp:lastPrinted>
  <dcterms:created xsi:type="dcterms:W3CDTF">2002-03-17T15:26:31Z</dcterms:created>
  <dcterms:modified xsi:type="dcterms:W3CDTF">2012-04-06T05:16:16Z</dcterms:modified>
</cp:coreProperties>
</file>