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4"/>
  </p:notesMasterIdLst>
  <p:handoutMasterIdLst>
    <p:handoutMasterId r:id="rId15"/>
  </p:handoutMasterIdLst>
  <p:sldIdLst>
    <p:sldId id="289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2" r:id="rId13"/>
  </p:sldIdLst>
  <p:sldSz cx="9144000" cy="6858000" type="screen4x3"/>
  <p:notesSz cx="9867900" cy="675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  <a:srgbClr val="CC3300"/>
    <a:srgbClr val="003399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3;&#1103;%20&#1089;&#1090;&#1072;&#1090;&#1100;&#1080;%20&#1073;&#1072;&#1085;&#1082;&#1086;&#1074;&#1089;&#1082;&#1080;&#1077;%20&#1087;&#1086;&#1082;&#1072;&#1079;&#1072;&#1090;&#1077;&#1083;&#1080;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44;&#1083;&#1103;%20&#1089;&#1090;&#1072;&#1090;&#1100;&#1080;%20&#1073;&#1072;&#1085;&#1082;&#1086;&#1074;&#1089;&#1082;&#1080;&#1077;%20&#1087;&#1086;&#1082;&#1072;&#1079;&#1072;&#1090;&#1077;&#1083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3;&#1103;%20&#1089;&#1090;&#1072;&#1090;&#1100;&#1080;%20&#1073;&#1072;&#1085;&#1082;&#1086;&#1074;&#1089;&#1082;&#1080;&#1077;%20&#1087;&#1086;&#1082;&#1072;&#1079;&#1072;&#1090;&#1077;&#1083;&#1080;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3;&#1103;%20&#1089;&#1090;&#1072;&#1090;&#1100;&#1080;%20&#1073;&#1072;&#1085;&#1082;&#1086;&#1074;&#1089;&#1082;&#1080;&#1077;%20&#1087;&#1086;&#1082;&#1072;&#1079;&#1072;&#1090;&#1077;&#1083;&#1080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Лист6!$A$5</c:f>
              <c:strCache>
                <c:ptCount val="1"/>
                <c:pt idx="0">
                  <c:v>Совокупный рост премий 3, 8, 9 классов</c:v>
                </c:pt>
              </c:strCache>
            </c:strRef>
          </c:tx>
          <c:spPr>
            <a:ln w="41275"/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Лист6!$C$1:$D$1</c:f>
              <c:strCache>
                <c:ptCount val="2"/>
                <c:pt idx="0">
                  <c:v>2010 год</c:v>
                </c:pt>
                <c:pt idx="1">
                  <c:v>2011 год</c:v>
                </c:pt>
              </c:strCache>
            </c:strRef>
          </c:cat>
          <c:val>
            <c:numRef>
              <c:f>Лист6!$C$5:$D$5</c:f>
              <c:numCache>
                <c:formatCode>0.00%</c:formatCode>
                <c:ptCount val="2"/>
                <c:pt idx="0">
                  <c:v>1.3817695048763101</c:v>
                </c:pt>
                <c:pt idx="1">
                  <c:v>0.98411704882124784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Лист6!$A$13</c:f>
              <c:strCache>
                <c:ptCount val="1"/>
                <c:pt idx="0">
                  <c:v>Совокупный рост обязательств 3, 8, 9 классов</c:v>
                </c:pt>
              </c:strCache>
            </c:strRef>
          </c:tx>
          <c:spPr>
            <a:ln w="41275">
              <a:solidFill>
                <a:srgbClr val="0033CC"/>
              </a:solidFill>
            </a:ln>
          </c:spPr>
          <c:marker>
            <c:spPr>
              <a:solidFill>
                <a:srgbClr val="0033CC"/>
              </a:solidFill>
            </c:spPr>
          </c:marker>
          <c:dPt>
            <c:idx val="0"/>
            <c:marker>
              <c:spPr>
                <a:solidFill>
                  <a:srgbClr val="0033CC"/>
                </a:solidFill>
                <a:ln w="12700">
                  <a:solidFill>
                    <a:srgbClr val="0033CC"/>
                  </a:solidFill>
                </a:ln>
              </c:spPr>
            </c:marker>
            <c:bubble3D val="0"/>
          </c:dPt>
          <c:dPt>
            <c:idx val="1"/>
            <c:marker>
              <c:symbol val="triangle"/>
              <c:size val="9"/>
              <c:spPr>
                <a:solidFill>
                  <a:srgbClr val="0033CC"/>
                </a:solidFill>
                <a:ln w="12700">
                  <a:solidFill>
                    <a:srgbClr val="0033CC"/>
                  </a:solidFill>
                </a:ln>
              </c:spPr>
            </c:marker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Лист6!$C$1:$D$1</c:f>
              <c:strCache>
                <c:ptCount val="2"/>
                <c:pt idx="0">
                  <c:v>2010 год</c:v>
                </c:pt>
                <c:pt idx="1">
                  <c:v>2011 год</c:v>
                </c:pt>
              </c:strCache>
            </c:strRef>
          </c:cat>
          <c:val>
            <c:numRef>
              <c:f>Лист6!$C$13:$D$13</c:f>
              <c:numCache>
                <c:formatCode>0.00%</c:formatCode>
                <c:ptCount val="2"/>
                <c:pt idx="0">
                  <c:v>1.0893666502919048</c:v>
                </c:pt>
                <c:pt idx="1">
                  <c:v>1.2868003495289113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038272"/>
        <c:axId val="52048256"/>
      </c:lineChart>
      <c:catAx>
        <c:axId val="52038272"/>
        <c:scaling>
          <c:orientation val="minMax"/>
        </c:scaling>
        <c:delete val="0"/>
        <c:axPos val="b"/>
        <c:majorTickMark val="out"/>
        <c:minorTickMark val="none"/>
        <c:tickLblPos val="nextTo"/>
        <c:crossAx val="52048256"/>
        <c:crosses val="autoZero"/>
        <c:auto val="1"/>
        <c:lblAlgn val="ctr"/>
        <c:lblOffset val="100"/>
        <c:noMultiLvlLbl val="0"/>
      </c:catAx>
      <c:valAx>
        <c:axId val="520482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2038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Лист2!$L$2</c:f>
              <c:strCache>
                <c:ptCount val="1"/>
                <c:pt idx="0">
                  <c:v>Средняя ставка по 3 классу страхования (страхование наземных транспортных средств)</c:v>
                </c:pt>
              </c:strCache>
            </c:strRef>
          </c:tx>
          <c:spPr>
            <a:ln w="41275"/>
          </c:spP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Лист2!$L$3:$N$3</c:f>
              <c:strCache>
                <c:ptCount val="3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</c:strCache>
            </c:strRef>
          </c:cat>
          <c:val>
            <c:numRef>
              <c:f>Лист2!$L$4:$N$4</c:f>
              <c:numCache>
                <c:formatCode>0.000%</c:formatCode>
                <c:ptCount val="3"/>
                <c:pt idx="0">
                  <c:v>1.0752426830276047E-2</c:v>
                </c:pt>
                <c:pt idx="1">
                  <c:v>9.9301194183544963E-3</c:v>
                </c:pt>
                <c:pt idx="2">
                  <c:v>9.3989409755997726E-3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346304"/>
        <c:axId val="57348096"/>
      </c:lineChart>
      <c:catAx>
        <c:axId val="5734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7348096"/>
        <c:crosses val="autoZero"/>
        <c:auto val="1"/>
        <c:lblAlgn val="ctr"/>
        <c:lblOffset val="100"/>
        <c:tickLblSkip val="1"/>
        <c:noMultiLvlLbl val="0"/>
      </c:catAx>
      <c:valAx>
        <c:axId val="57348096"/>
        <c:scaling>
          <c:orientation val="minMax"/>
        </c:scaling>
        <c:delete val="0"/>
        <c:axPos val="l"/>
        <c:majorGridlines/>
        <c:numFmt formatCode="0.00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7346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Лист6!$A$20</c:f>
              <c:strCache>
                <c:ptCount val="1"/>
                <c:pt idx="0">
                  <c:v>Совокупный рост выплат 3, 8, 9 классов</c:v>
                </c:pt>
              </c:strCache>
            </c:strRef>
          </c:tx>
          <c:spPr>
            <a:ln w="41275"/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Лист6!$C$9:$D$9</c:f>
              <c:strCache>
                <c:ptCount val="2"/>
                <c:pt idx="0">
                  <c:v>2010 год</c:v>
                </c:pt>
                <c:pt idx="1">
                  <c:v>2011 год</c:v>
                </c:pt>
              </c:strCache>
            </c:strRef>
          </c:cat>
          <c:val>
            <c:numRef>
              <c:f>Лист6!$C$20:$D$20</c:f>
              <c:numCache>
                <c:formatCode>0.00%</c:formatCode>
                <c:ptCount val="2"/>
                <c:pt idx="0">
                  <c:v>1.3906188969264275</c:v>
                </c:pt>
                <c:pt idx="1">
                  <c:v>0.5186036934033299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Лист6!$A$13</c:f>
              <c:strCache>
                <c:ptCount val="1"/>
                <c:pt idx="0">
                  <c:v>Совокупный рост обязательств 3, 8, 9 классов</c:v>
                </c:pt>
              </c:strCache>
            </c:strRef>
          </c:tx>
          <c:spPr>
            <a:ln w="41275"/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Лист6!$C$9:$D$9</c:f>
              <c:strCache>
                <c:ptCount val="2"/>
                <c:pt idx="0">
                  <c:v>2010 год</c:v>
                </c:pt>
                <c:pt idx="1">
                  <c:v>2011 год</c:v>
                </c:pt>
              </c:strCache>
            </c:strRef>
          </c:cat>
          <c:val>
            <c:numRef>
              <c:f>Лист6!$C$13:$D$13</c:f>
              <c:numCache>
                <c:formatCode>0.00%</c:formatCode>
                <c:ptCount val="2"/>
                <c:pt idx="0">
                  <c:v>1.0893666502919048</c:v>
                </c:pt>
                <c:pt idx="1">
                  <c:v>1.2868003495289113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386880"/>
        <c:axId val="57388416"/>
      </c:lineChart>
      <c:catAx>
        <c:axId val="57386880"/>
        <c:scaling>
          <c:orientation val="minMax"/>
        </c:scaling>
        <c:delete val="0"/>
        <c:axPos val="b"/>
        <c:majorTickMark val="out"/>
        <c:minorTickMark val="none"/>
        <c:tickLblPos val="nextTo"/>
        <c:crossAx val="57388416"/>
        <c:crosses val="autoZero"/>
        <c:auto val="1"/>
        <c:lblAlgn val="ctr"/>
        <c:lblOffset val="100"/>
        <c:noMultiLvlLbl val="0"/>
      </c:catAx>
      <c:valAx>
        <c:axId val="573884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7386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Лист6!$A$26</c:f>
              <c:strCache>
                <c:ptCount val="1"/>
                <c:pt idx="0">
                  <c:v> по 8,9 классу</c:v>
                </c:pt>
              </c:strCache>
            </c:strRef>
          </c:tx>
          <c:spPr>
            <a:ln w="41275"/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Лист6!$B$24:$D$24</c:f>
              <c:strCache>
                <c:ptCount val="3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</c:strCache>
            </c:strRef>
          </c:cat>
          <c:val>
            <c:numRef>
              <c:f>Лист6!$B$26:$D$26</c:f>
              <c:numCache>
                <c:formatCode>0.00%</c:formatCode>
                <c:ptCount val="3"/>
                <c:pt idx="0">
                  <c:v>9.1487950295222428E-2</c:v>
                </c:pt>
                <c:pt idx="1">
                  <c:v>9.8197280564563741E-2</c:v>
                </c:pt>
                <c:pt idx="2">
                  <c:v>4.2166199886252823E-2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Лист6!$A$27</c:f>
              <c:strCache>
                <c:ptCount val="1"/>
                <c:pt idx="0">
                  <c:v> по 3 классу</c:v>
                </c:pt>
              </c:strCache>
            </c:strRef>
          </c:tx>
          <c:spPr>
            <a:ln w="41275"/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Лист6!$B$24:$D$24</c:f>
              <c:strCache>
                <c:ptCount val="3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</c:strCache>
            </c:strRef>
          </c:cat>
          <c:val>
            <c:numRef>
              <c:f>Лист6!$B$27:$D$27</c:f>
              <c:numCache>
                <c:formatCode>0.00%</c:formatCode>
                <c:ptCount val="3"/>
                <c:pt idx="0">
                  <c:v>0.20065882781966138</c:v>
                </c:pt>
                <c:pt idx="1">
                  <c:v>0.17571984724572828</c:v>
                </c:pt>
                <c:pt idx="2">
                  <c:v>0.11422319294573725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57664"/>
        <c:axId val="59059200"/>
      </c:lineChart>
      <c:catAx>
        <c:axId val="5905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59059200"/>
        <c:crosses val="autoZero"/>
        <c:auto val="1"/>
        <c:lblAlgn val="ctr"/>
        <c:lblOffset val="100"/>
        <c:noMultiLvlLbl val="0"/>
      </c:catAx>
      <c:valAx>
        <c:axId val="590592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9057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8263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41826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E3C51F9-75E3-45CB-B2C5-E92FA450D4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211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6438" y="508000"/>
            <a:ext cx="3376612" cy="2532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08338"/>
            <a:ext cx="7893050" cy="30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8263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41826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2323CAD-713A-4339-9802-2BA82DBEB1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64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A7E2-D815-4450-AFD3-FB49FF9BE30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A7AE7D-8650-488E-A6DC-4A2D97BEA3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631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7203E-935B-4584-A243-E6FF8194C0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4FBC7-5AA9-4C15-A80D-C466F5E2EB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6207DD5-D5A2-49BC-A43F-5E1DCB3CDF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763F6-42C7-40A1-A488-82F4A1B389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2FEA3-59A2-4322-A53B-E51990EE28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D6691-3831-4503-A88F-13E5E74834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CD22A-6C9F-4121-898A-B67A82020E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F2348-DE64-4832-A709-9963B9D51C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965DD-459D-4868-9E54-0CA57E87B5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3A523-69C6-4DD3-BE51-A37CBC6BF1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3D5DF-9F6F-4A9E-99D2-5147D7E5EB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21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621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93995-413C-4F19-804B-2B201276F5D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616075" y="1412875"/>
            <a:ext cx="5394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 dirty="0">
                <a:solidFill>
                  <a:srgbClr val="CC3300"/>
                </a:solidFill>
              </a:rPr>
              <a:t>СТРАХОВАЯ КОМПАНИЯ</a:t>
            </a:r>
            <a:r>
              <a:rPr lang="ru-RU" sz="2000" dirty="0"/>
              <a:t>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 dirty="0">
                <a:solidFill>
                  <a:srgbClr val="CC3300"/>
                </a:solidFill>
              </a:rPr>
              <a:t>«</a:t>
            </a:r>
            <a:r>
              <a:rPr lang="en-US" sz="2000" b="1" dirty="0">
                <a:solidFill>
                  <a:srgbClr val="CC3300"/>
                </a:solidFill>
              </a:rPr>
              <a:t>SILK ROAD INSURANCE</a:t>
            </a:r>
            <a:r>
              <a:rPr lang="ru-RU" sz="2000" b="1" dirty="0">
                <a:solidFill>
                  <a:srgbClr val="CC3300"/>
                </a:solidFill>
              </a:rPr>
              <a:t>»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755650" y="3429000"/>
            <a:ext cx="78486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2800" b="1" dirty="0" smtClean="0">
                <a:solidFill>
                  <a:srgbClr val="CC3300"/>
                </a:solidFill>
              </a:rPr>
              <a:t>Демпинг в «банковском» страховании. </a:t>
            </a:r>
          </a:p>
          <a:p>
            <a:r>
              <a:rPr lang="ru-RU" sz="2800" b="1" dirty="0" smtClean="0">
                <a:solidFill>
                  <a:srgbClr val="CC3300"/>
                </a:solidFill>
              </a:rPr>
              <a:t>Кто виноват и что делать?</a:t>
            </a:r>
          </a:p>
          <a:p>
            <a:endParaRPr lang="ru-RU" sz="2800" b="1" dirty="0" smtClean="0">
              <a:solidFill>
                <a:srgbClr val="CC3300"/>
              </a:solidFill>
            </a:endParaRPr>
          </a:p>
          <a:p>
            <a:r>
              <a:rPr lang="ru-RU" sz="2800" dirty="0" smtClean="0">
                <a:latin typeface="Arial Narrow" pitchFamily="34" charset="0"/>
              </a:rPr>
              <a:t>Генеральный директор ОАО «</a:t>
            </a:r>
            <a:r>
              <a:rPr lang="en-US" sz="2800" dirty="0" smtClean="0">
                <a:latin typeface="Arial Narrow" pitchFamily="34" charset="0"/>
              </a:rPr>
              <a:t>Silk Road Insurance</a:t>
            </a:r>
            <a:r>
              <a:rPr lang="ru-RU" sz="2800" dirty="0" smtClean="0">
                <a:latin typeface="Arial Narrow" pitchFamily="34" charset="0"/>
              </a:rPr>
              <a:t>»</a:t>
            </a:r>
            <a:endParaRPr lang="en-US" sz="2800" dirty="0" smtClean="0">
              <a:latin typeface="Arial Narrow" pitchFamily="34" charset="0"/>
            </a:endParaRPr>
          </a:p>
          <a:p>
            <a:r>
              <a:rPr lang="ru-RU" sz="2800" dirty="0" smtClean="0">
                <a:latin typeface="Arial Narrow" pitchFamily="34" charset="0"/>
              </a:rPr>
              <a:t>Тимур Саидов</a:t>
            </a:r>
          </a:p>
          <a:p>
            <a:pPr algn="ctr"/>
            <a:r>
              <a:rPr lang="en-US" smtClean="0">
                <a:latin typeface="Arial Narrow" pitchFamily="34" charset="0"/>
              </a:rPr>
              <a:t>6</a:t>
            </a:r>
            <a:r>
              <a:rPr lang="ru-RU" smtClean="0">
                <a:latin typeface="Arial Narrow" pitchFamily="34" charset="0"/>
              </a:rPr>
              <a:t> </a:t>
            </a:r>
            <a:r>
              <a:rPr lang="ru-RU" dirty="0" smtClean="0">
                <a:latin typeface="Arial Narrow" pitchFamily="34" charset="0"/>
              </a:rPr>
              <a:t>апреля 2012 года</a:t>
            </a:r>
          </a:p>
          <a:p>
            <a:endParaRPr lang="ru-RU" sz="2800" b="1" dirty="0" smtClean="0">
              <a:solidFill>
                <a:srgbClr val="CC3300"/>
              </a:solidFill>
            </a:endParaRPr>
          </a:p>
          <a:p>
            <a:endParaRPr lang="ru-RU" sz="2800" b="1" dirty="0" smtClean="0">
              <a:solidFill>
                <a:srgbClr val="CC3300"/>
              </a:solidFill>
            </a:endParaRPr>
          </a:p>
          <a:p>
            <a:endParaRPr lang="ru-RU" sz="2800" b="1" dirty="0" smtClean="0">
              <a:solidFill>
                <a:srgbClr val="CC3300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800" b="1" dirty="0">
              <a:solidFill>
                <a:srgbClr val="CC3300"/>
              </a:solidFill>
            </a:endParaRPr>
          </a:p>
        </p:txBody>
      </p:sp>
      <p:pic>
        <p:nvPicPr>
          <p:cNvPr id="102412" name="Picture 1" descr="Эмблема1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684213" y="1484313"/>
            <a:ext cx="647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 smtClean="0"/>
          </a:p>
          <a:p>
            <a:endParaRPr lang="ru-RU" sz="4800" dirty="0" smtClean="0"/>
          </a:p>
          <a:p>
            <a:pPr>
              <a:buNone/>
            </a:pPr>
            <a:r>
              <a:rPr lang="ru-RU" sz="4400" i="1" dirty="0" smtClean="0"/>
              <a:t>БАНК выбравший одного страховщика – это агент</a:t>
            </a:r>
            <a:endParaRPr lang="ru-RU" sz="440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 smtClean="0"/>
              <a:t>Отбор страховщика;</a:t>
            </a:r>
          </a:p>
          <a:p>
            <a:r>
              <a:rPr lang="ru-RU" sz="2600" dirty="0" smtClean="0"/>
              <a:t>Создание списка лояльных страховщиков;</a:t>
            </a:r>
          </a:p>
          <a:p>
            <a:r>
              <a:rPr lang="ru-RU" sz="2600" dirty="0" smtClean="0"/>
              <a:t>Оценка платежеспособности Страховщика;</a:t>
            </a:r>
          </a:p>
          <a:p>
            <a:r>
              <a:rPr lang="ru-RU" sz="2600" dirty="0" err="1" smtClean="0"/>
              <a:t>Обговаривание</a:t>
            </a:r>
            <a:r>
              <a:rPr lang="ru-RU" sz="2600" dirty="0" smtClean="0"/>
              <a:t> основных условий договора страхования (покрываемые риски, исключения, франшиза).</a:t>
            </a:r>
          </a:p>
          <a:p>
            <a:endParaRPr lang="ru-RU" sz="2600" dirty="0" smtClean="0"/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500034" y="5143512"/>
            <a:ext cx="8001056" cy="1000132"/>
          </a:xfrm>
          <a:prstGeom prst="upArrowCallou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Функции страхового брокера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1660533"/>
          </a:xfrm>
        </p:spPr>
        <p:txBody>
          <a:bodyPr/>
          <a:lstStyle/>
          <a:p>
            <a:r>
              <a:rPr lang="ru-RU" sz="3200" b="1" dirty="0">
                <a:solidFill>
                  <a:srgbClr val="CC3300"/>
                </a:solidFill>
              </a:rPr>
              <a:t>Спасибо за внимание</a:t>
            </a:r>
            <a:r>
              <a:rPr lang="ru-RU" sz="3200" b="1" dirty="0" smtClean="0">
                <a:solidFill>
                  <a:srgbClr val="CC3300"/>
                </a:solidFill>
              </a:rPr>
              <a:t>!</a:t>
            </a:r>
            <a:r>
              <a:rPr lang="en-US" sz="3200" b="1" dirty="0" smtClean="0">
                <a:solidFill>
                  <a:srgbClr val="CC3300"/>
                </a:solidFill>
              </a:rPr>
              <a:t/>
            </a:r>
            <a:br>
              <a:rPr lang="en-US" sz="3200" b="1" dirty="0" smtClean="0">
                <a:solidFill>
                  <a:srgbClr val="CC3300"/>
                </a:solidFill>
              </a:rPr>
            </a:br>
            <a:r>
              <a:rPr lang="en-US" sz="3200" b="1" dirty="0" smtClean="0">
                <a:solidFill>
                  <a:srgbClr val="CC3300"/>
                </a:solidFill>
              </a:rPr>
              <a:t/>
            </a:r>
            <a:br>
              <a:rPr lang="en-US" sz="3200" b="1" dirty="0" smtClean="0">
                <a:solidFill>
                  <a:srgbClr val="CC3300"/>
                </a:solidFill>
              </a:rPr>
            </a:br>
            <a:r>
              <a:rPr lang="ru-RU" sz="3200" b="1" dirty="0" smtClean="0">
                <a:solidFill>
                  <a:srgbClr val="CC3300"/>
                </a:solidFill>
              </a:rPr>
              <a:t>			</a:t>
            </a:r>
            <a:endParaRPr lang="ru-RU" sz="3200" b="1" dirty="0">
              <a:solidFill>
                <a:srgbClr val="CC3300"/>
              </a:solidFill>
            </a:endParaRPr>
          </a:p>
        </p:txBody>
      </p:sp>
      <p:pic>
        <p:nvPicPr>
          <p:cNvPr id="79893" name="Picture 1" descr="Эмблем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50482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1347788" y="115888"/>
            <a:ext cx="698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1600" b="1">
                <a:solidFill>
                  <a:srgbClr val="CC3300"/>
                </a:solidFill>
              </a:rPr>
              <a:t>СТРАХОВАЯ КОМПАНИЯ</a:t>
            </a:r>
            <a:r>
              <a:rPr lang="ru-RU" sz="1600"/>
              <a:t>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1600" b="1">
                <a:solidFill>
                  <a:srgbClr val="CC3300"/>
                </a:solidFill>
              </a:rPr>
              <a:t>«</a:t>
            </a:r>
            <a:r>
              <a:rPr lang="en-US" sz="1600" b="1">
                <a:solidFill>
                  <a:srgbClr val="CC3300"/>
                </a:solidFill>
              </a:rPr>
              <a:t>SILK ROAD INSURANCE</a:t>
            </a:r>
            <a:r>
              <a:rPr lang="ru-RU" sz="1600" b="1">
                <a:solidFill>
                  <a:srgbClr val="CC3300"/>
                </a:solidFill>
              </a:rPr>
              <a:t>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857364"/>
            <a:ext cx="7929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«Банковское» страхование</a:t>
            </a:r>
            <a:r>
              <a:rPr lang="ru-RU" sz="3200" dirty="0" smtClean="0">
                <a:latin typeface="Arial Narrow" pitchFamily="34" charset="0"/>
              </a:rPr>
              <a:t> – совокупность видов страхования предоставляемые клиентам банков, лизинговых компаний и прочих финансовых организаций, таких к примеру как страхование заложенного имущества, ТС, лизинговых операций, финансовых рисков, ипотека и т.д.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500306"/>
            <a:ext cx="6500858" cy="4000528"/>
          </a:xfrm>
        </p:spPr>
        <p:txBody>
          <a:bodyPr>
            <a:noAutofit/>
          </a:bodyPr>
          <a:lstStyle/>
          <a:p>
            <a:pPr indent="542925" algn="just"/>
            <a:r>
              <a:rPr lang="ru-RU" b="1" dirty="0" err="1" smtClean="0">
                <a:solidFill>
                  <a:schemeClr val="tx1"/>
                </a:solidFill>
                <a:latin typeface="Arial Narrow" pitchFamily="34" charset="0"/>
              </a:rPr>
              <a:t>Де́мпинг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 (от англ. </a:t>
            </a:r>
            <a:r>
              <a:rPr lang="ru-RU" i="1" dirty="0" err="1" smtClean="0">
                <a:solidFill>
                  <a:schemeClr val="tx1"/>
                </a:solidFill>
                <a:latin typeface="Arial Narrow" pitchFamily="34" charset="0"/>
              </a:rPr>
              <a:t>dumping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 — сброс) — продажа товаров по искусственно заниженным ценам. Демпинговые цены существенно ниже рыночных цен, а иногда даже ниже, чем себестоимость товара или услуги…</a:t>
            </a:r>
          </a:p>
          <a:p>
            <a:pPr indent="542925" algn="just"/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  <a:p>
            <a:pPr indent="542925" algn="just"/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http://ru.wikipedia.org/wiki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/Демпинг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Сопоставление темпа изменения объемов поступившей страховой премии по 3,8,9 классам страхования и объемов принятых обязательств</a:t>
            </a: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890712"/>
          <a:ext cx="9144000" cy="496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Средняя ставка по 3 классу страхования (страхование наземных транспортных средств)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Самые распространенные </a:t>
            </a:r>
            <a:r>
              <a:rPr lang="ru-RU" sz="3200" dirty="0"/>
              <a:t>факторы влияющие на снижение ставки по договору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Покрываемые риски;</a:t>
            </a:r>
          </a:p>
          <a:p>
            <a:r>
              <a:rPr lang="ru-RU" dirty="0" smtClean="0"/>
              <a:t>Ужесточение договора страхования в разделе исключений;</a:t>
            </a:r>
          </a:p>
          <a:p>
            <a:r>
              <a:rPr lang="ru-RU" dirty="0" smtClean="0"/>
              <a:t>Наличие франшизы.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Самые распространенные фразы Страхователей при оформлении полиса страхования в рамках банковского страхования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Мне </a:t>
            </a:r>
            <a:r>
              <a:rPr lang="ru-RU" dirty="0"/>
              <a:t>полис нужен только для </a:t>
            </a:r>
            <a:r>
              <a:rPr lang="ru-RU" dirty="0" smtClean="0"/>
              <a:t>нотариуса…</a:t>
            </a:r>
            <a:endParaRPr lang="ru-RU" dirty="0"/>
          </a:p>
          <a:p>
            <a:r>
              <a:rPr lang="ru-RU" dirty="0" smtClean="0"/>
              <a:t>Да </a:t>
            </a:r>
            <a:r>
              <a:rPr lang="ru-RU" dirty="0"/>
              <a:t>даже если что-то случится я к Вам не </a:t>
            </a:r>
            <a:r>
              <a:rPr lang="ru-RU" dirty="0" smtClean="0"/>
              <a:t>обращусь…</a:t>
            </a:r>
            <a:endParaRPr lang="ru-RU" dirty="0"/>
          </a:p>
          <a:p>
            <a:r>
              <a:rPr lang="ru-RU" dirty="0" smtClean="0"/>
              <a:t>Да </a:t>
            </a:r>
            <a:r>
              <a:rPr lang="ru-RU" dirty="0"/>
              <a:t>что </a:t>
            </a:r>
            <a:r>
              <a:rPr lang="ru-RU" dirty="0" smtClean="0"/>
              <a:t>вы, </a:t>
            </a:r>
            <a:r>
              <a:rPr lang="ru-RU" dirty="0"/>
              <a:t>я этого Заемщика знаю 10 </a:t>
            </a:r>
            <a:r>
              <a:rPr lang="ru-RU" dirty="0" smtClean="0"/>
              <a:t>лет, </a:t>
            </a:r>
            <a:r>
              <a:rPr lang="ru-RU" dirty="0"/>
              <a:t>он водитель от бога, ни одной аварии так что франшизу можно и повысить все равно ничего не будет</a:t>
            </a:r>
            <a:r>
              <a:rPr lang="ru-RU" dirty="0" smtClean="0"/>
              <a:t>…</a:t>
            </a:r>
            <a:endParaRPr lang="ru-RU" dirty="0"/>
          </a:p>
          <a:p>
            <a:r>
              <a:rPr lang="ru-RU" dirty="0" smtClean="0"/>
              <a:t>Да </a:t>
            </a:r>
            <a:r>
              <a:rPr lang="ru-RU" dirty="0"/>
              <a:t>зачем страховать на полную стоимость на сколько банк оценил на столько и страхуйте, были бы у меня лишние деньги я бы кредит не брал</a:t>
            </a:r>
            <a:r>
              <a:rPr lang="ru-RU" dirty="0" smtClean="0"/>
              <a:t>…</a:t>
            </a:r>
            <a:endParaRPr lang="ru-RU" dirty="0"/>
          </a:p>
          <a:p>
            <a:r>
              <a:rPr lang="ru-RU" dirty="0" smtClean="0"/>
              <a:t>Да </a:t>
            </a:r>
            <a:r>
              <a:rPr lang="ru-RU" dirty="0"/>
              <a:t>этот комбайн или трактор никуда с поля не выедет, что там с ним может </a:t>
            </a:r>
            <a:r>
              <a:rPr lang="ru-RU" dirty="0" smtClean="0"/>
              <a:t>случится…</a:t>
            </a:r>
          </a:p>
          <a:p>
            <a:endParaRPr lang="ru-RU" dirty="0"/>
          </a:p>
          <a:p>
            <a:pPr>
              <a:buNone/>
            </a:pPr>
            <a:r>
              <a:rPr lang="ru-RU" sz="4600" b="1" i="1" dirty="0"/>
              <a:t>«…. так что давайте по дешевле!!!»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Сопоставление темпа изменения объемов принятых обязательств по 3,8,9 классам страхования и объемов страховых выплат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500174"/>
          <a:ext cx="91440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уровня страховых выплат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306</Words>
  <Application>Microsoft Office PowerPoint</Application>
  <PresentationFormat>Экран (4:3)</PresentationFormat>
  <Paragraphs>42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Profile</vt:lpstr>
      <vt:lpstr>Презентация PowerPoint</vt:lpstr>
      <vt:lpstr>Презентация PowerPoint</vt:lpstr>
      <vt:lpstr>Презентация PowerPoint</vt:lpstr>
      <vt:lpstr>Сопоставление темпа изменения объемов поступившей страховой премии по 3,8,9 классам страхования и объемов принятых обязательств</vt:lpstr>
      <vt:lpstr>Средняя ставка по 3 классу страхования (страхование наземных транспортных средств)</vt:lpstr>
      <vt:lpstr>Самые распространенные факторы влияющие на снижение ставки по договору</vt:lpstr>
      <vt:lpstr>Самые распространенные фразы Страхователей при оформлении полиса страхования в рамках банковского страхования</vt:lpstr>
      <vt:lpstr>Сопоставление темпа изменения объемов принятых обязательств по 3,8,9 классам страхования и объемов страховых выплат</vt:lpstr>
      <vt:lpstr>Изменения уровня страховых выплат</vt:lpstr>
      <vt:lpstr>Презентация PowerPoint</vt:lpstr>
      <vt:lpstr>Презентация PowerPoint</vt:lpstr>
      <vt:lpstr>Спасибо за внимание!     </vt:lpstr>
    </vt:vector>
  </TitlesOfParts>
  <Company>AG SYSTEM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Медицинское страхование</dc:title>
  <dc:creator>COMPUTER</dc:creator>
  <cp:lastModifiedBy>Saidumar Khodjaev</cp:lastModifiedBy>
  <cp:revision>182</cp:revision>
  <dcterms:created xsi:type="dcterms:W3CDTF">2007-01-24T17:51:48Z</dcterms:created>
  <dcterms:modified xsi:type="dcterms:W3CDTF">2012-04-06T07:16:54Z</dcterms:modified>
</cp:coreProperties>
</file>